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6" r:id="rId2"/>
    <p:sldId id="257" r:id="rId3"/>
    <p:sldId id="258" r:id="rId4"/>
    <p:sldId id="277" r:id="rId5"/>
    <p:sldId id="278" r:id="rId6"/>
    <p:sldId id="27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BB0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A477F-1074-4CEE-A641-CD42CC2F4C7E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EAE776-ECB4-40BF-8260-A38AB204BC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E737-F3D5-4AED-A5E9-3D4D3A45B360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70A-CE73-4425-80C5-EEF82AB206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0E0D5-2A1D-4432-AC10-D2BE8FB4893C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96D2D-50AE-4242-A683-3BE8DD362A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697F8E-9F5B-4C89-B6B3-7AFCA24EB157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F93EA-7A71-4B5E-81DE-2FBD164D5D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78AF4-AF8A-4B43-8610-466D49C30848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62340-AD72-4CBA-A2D6-3D2651981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CFB1-0369-4FC7-8BA8-77394BA3123D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0050-3E65-4270-9F3B-8FA592F51C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ED683-F82A-410F-A289-940AACDBD576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EDE141-BE40-4AF8-ACA4-D1E5B8E160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5D72-6EE4-483D-B50A-AAEDA0A8A3F3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6A8E-45BD-4DBA-AC39-66303C214E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E2AF3-9B4B-40B3-BDB0-E102EDF51B4E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3EB07-A67C-40E7-A19B-E04E6B9A8A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D21703-F65C-44F3-BAFC-A6B79FC25C8A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A7E00-2364-4382-AE6A-21698603B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4BB03-803C-4D1C-A3A9-13B794E79B0F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9586C-F49C-4AB3-AC15-0ACBCA15C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64BCA784-2084-425A-A58B-C450BE90BD53}" type="datetime1">
              <a:rPr lang="es-ES"/>
              <a:pPr>
                <a:defRPr/>
              </a:pPr>
              <a:t>11/04/2018</a:t>
            </a:fld>
            <a:endParaRPr lang="es-E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78C598BE-560B-4FD7-AD7A-78F8C6BCE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096" r:id="rId4"/>
    <p:sldLayoutId id="2147484102" r:id="rId5"/>
    <p:sldLayoutId id="2147484097" r:id="rId6"/>
    <p:sldLayoutId id="2147484103" r:id="rId7"/>
    <p:sldLayoutId id="2147484104" r:id="rId8"/>
    <p:sldLayoutId id="2147484105" r:id="rId9"/>
    <p:sldLayoutId id="2147484098" r:id="rId10"/>
    <p:sldLayoutId id="21474841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pitchFamily="36" charset="-128"/>
          <a:cs typeface="ＭＳ Ｐゴシック" pitchFamily="3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pitchFamily="36" charset="-128"/>
          <a:cs typeface="ＭＳ Ｐゴシック" pitchFamily="3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pitchFamily="36" charset="-128"/>
          <a:cs typeface="ＭＳ Ｐゴシック" pitchFamily="3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pitchFamily="36" charset="-128"/>
          <a:cs typeface="ＭＳ Ｐゴシック" pitchFamily="3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pitchFamily="36" charset="-128"/>
          <a:cs typeface="ＭＳ Ｐゴシック" pitchFamily="3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6" charset="2"/>
        <a:buChar char=""/>
        <a:defRPr sz="3200" kern="1200">
          <a:solidFill>
            <a:schemeClr val="tx2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6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6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6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36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08500"/>
            <a:ext cx="9144000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900" b="1" cap="none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AFRICA: RELIEF AND WATERS</a:t>
            </a:r>
          </a:p>
        </p:txBody>
      </p:sp>
      <p:pic>
        <p:nvPicPr>
          <p:cNvPr id="10243" name="Picture 6" descr="http://antenamisionera.files.wordpress.com/2010/05/africa-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15900"/>
            <a:ext cx="42243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deserts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460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19461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73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/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/>
              <a:t>Namib</a:t>
            </a:r>
            <a:r>
              <a:rPr lang="es-ES" sz="800" b="1" spc="100" dirty="0"/>
              <a:t> </a:t>
            </a:r>
            <a:r>
              <a:rPr lang="es-ES" sz="800" b="1" spc="100" dirty="0" err="1"/>
              <a:t>Desert</a:t>
            </a:r>
            <a:endParaRPr lang="es-ES" sz="800" b="1" spc="1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/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/>
              <a:t>Kalahari </a:t>
            </a:r>
            <a:r>
              <a:rPr lang="es-ES" sz="800" b="1" spc="100" dirty="0" err="1"/>
              <a:t>Desert</a:t>
            </a:r>
            <a:endParaRPr lang="es-ES" sz="800" b="1" spc="100" dirty="0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267200" y="5105400"/>
            <a:ext cx="808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30" name="TextBox 29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VALLEYS</a:t>
            </a:r>
          </a:p>
        </p:txBody>
      </p:sp>
      <p:sp>
        <p:nvSpPr>
          <p:cNvPr id="20484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0487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0494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97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01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0502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0503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0504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/>
              <a:t>SAHEL</a:t>
            </a:r>
          </a:p>
        </p:txBody>
      </p:sp>
      <p:sp>
        <p:nvSpPr>
          <p:cNvPr id="20510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/>
              <a:t>G. RIFT</a:t>
            </a:r>
          </a:p>
        </p:txBody>
      </p:sp>
      <p:sp>
        <p:nvSpPr>
          <p:cNvPr id="20512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4267200" y="51816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34" name="TextBox 33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20515" name="TextBox 34"/>
          <p:cNvSpPr txBox="1">
            <a:spLocks noChangeArrowheads="1"/>
          </p:cNvSpPr>
          <p:nvPr/>
        </p:nvSpPr>
        <p:spPr bwMode="auto">
          <a:xfrm rot="-4228062">
            <a:off x="5461000" y="2455863"/>
            <a:ext cx="838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Sudan Valley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ISLANDS</a:t>
            </a:r>
          </a:p>
        </p:txBody>
      </p:sp>
      <p:sp>
        <p:nvSpPr>
          <p:cNvPr id="21508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1519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21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25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1526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1527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1534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1536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1537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MADAGASCAR</a:t>
            </a:r>
          </a:p>
        </p:txBody>
      </p:sp>
      <p:sp>
        <p:nvSpPr>
          <p:cNvPr id="21538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Madeira</a:t>
            </a:r>
          </a:p>
        </p:txBody>
      </p:sp>
      <p:sp>
        <p:nvSpPr>
          <p:cNvPr id="21539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Zanzibar</a:t>
            </a:r>
          </a:p>
        </p:txBody>
      </p:sp>
      <p:sp>
        <p:nvSpPr>
          <p:cNvPr id="21540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Seychelles Islands</a:t>
            </a:r>
          </a:p>
        </p:txBody>
      </p:sp>
      <p:sp>
        <p:nvSpPr>
          <p:cNvPr id="21541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Verde Islands</a:t>
            </a:r>
          </a:p>
        </p:txBody>
      </p:sp>
      <p:sp>
        <p:nvSpPr>
          <p:cNvPr id="21542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Mauritius</a:t>
            </a:r>
          </a:p>
        </p:txBody>
      </p:sp>
      <p:sp>
        <p:nvSpPr>
          <p:cNvPr id="21543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Reunion</a:t>
            </a:r>
          </a:p>
        </p:txBody>
      </p:sp>
      <p:sp>
        <p:nvSpPr>
          <p:cNvPr id="21544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Comoros Islands</a:t>
            </a:r>
          </a:p>
        </p:txBody>
      </p:sp>
      <p:sp>
        <p:nvSpPr>
          <p:cNvPr id="21545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Principe</a:t>
            </a:r>
          </a:p>
        </p:txBody>
      </p:sp>
      <p:sp>
        <p:nvSpPr>
          <p:cNvPr id="21546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Sâo Tomé </a:t>
            </a:r>
          </a:p>
        </p:txBody>
      </p:sp>
      <p:sp>
        <p:nvSpPr>
          <p:cNvPr id="21547" name="TextBox 46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/>
              <a:t>Canary Islands  </a:t>
            </a:r>
          </a:p>
        </p:txBody>
      </p:sp>
      <p:sp>
        <p:nvSpPr>
          <p:cNvPr id="21548" name="Rectangle 43"/>
          <p:cNvSpPr>
            <a:spLocks noChangeArrowheads="1"/>
          </p:cNvSpPr>
          <p:nvPr/>
        </p:nvSpPr>
        <p:spPr bwMode="auto">
          <a:xfrm>
            <a:off x="4267200" y="5105400"/>
            <a:ext cx="960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45" name="TextBox 44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46" name="TextBox 45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21551" name="TextBox 46"/>
          <p:cNvSpPr txBox="1">
            <a:spLocks noChangeArrowheads="1"/>
          </p:cNvSpPr>
          <p:nvPr/>
        </p:nvSpPr>
        <p:spPr bwMode="auto">
          <a:xfrm>
            <a:off x="3429000" y="3289300"/>
            <a:ext cx="533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Bioko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GULFS</a:t>
            </a: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2541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2543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545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549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2550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2551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2558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2560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2561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2562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2563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2564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2565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2566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2567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2568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2569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2570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2571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/>
              <a:t>Gulf of Guinea</a:t>
            </a:r>
          </a:p>
        </p:txBody>
      </p:sp>
      <p:sp>
        <p:nvSpPr>
          <p:cNvPr id="22572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Gulf of Sirte</a:t>
            </a:r>
          </a:p>
        </p:txBody>
      </p:sp>
      <p:sp>
        <p:nvSpPr>
          <p:cNvPr id="22573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Gulf of Gabes</a:t>
            </a:r>
          </a:p>
        </p:txBody>
      </p:sp>
      <p:sp>
        <p:nvSpPr>
          <p:cNvPr id="22574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/>
              <a:t>Gulf of Aden</a:t>
            </a:r>
          </a:p>
        </p:txBody>
      </p:sp>
      <p:sp>
        <p:nvSpPr>
          <p:cNvPr id="22575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Gulf of Benguela</a:t>
            </a:r>
          </a:p>
        </p:txBody>
      </p:sp>
      <p:sp>
        <p:nvSpPr>
          <p:cNvPr id="22576" name="TextBox 50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2577" name="Rectangle 48"/>
          <p:cNvSpPr>
            <a:spLocks noChangeArrowheads="1"/>
          </p:cNvSpPr>
          <p:nvPr/>
        </p:nvSpPr>
        <p:spPr bwMode="auto">
          <a:xfrm>
            <a:off x="4267200" y="5105400"/>
            <a:ext cx="808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50" name="TextBox 49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51" name="TextBox 50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22581" name="TextBox 52"/>
          <p:cNvSpPr txBox="1">
            <a:spLocks noChangeArrowheads="1"/>
          </p:cNvSpPr>
          <p:nvPr/>
        </p:nvSpPr>
        <p:spPr bwMode="auto">
          <a:xfrm>
            <a:off x="3429000" y="3365500"/>
            <a:ext cx="60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Biafra 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CAPES</a:t>
            </a:r>
          </a:p>
        </p:txBody>
      </p: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3567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69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71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73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3574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3575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3582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3584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3585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3586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3587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3588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3589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3590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3591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3592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3593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3594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3595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3596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3597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3598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3599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3600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3601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Bojador</a:t>
            </a:r>
          </a:p>
        </p:txBody>
      </p:sp>
      <p:sp>
        <p:nvSpPr>
          <p:cNvPr id="23602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Blanc</a:t>
            </a:r>
          </a:p>
        </p:txBody>
      </p:sp>
      <p:sp>
        <p:nvSpPr>
          <p:cNvPr id="23603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Verde</a:t>
            </a:r>
          </a:p>
        </p:txBody>
      </p:sp>
      <p:sp>
        <p:nvSpPr>
          <p:cNvPr id="23604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Fria</a:t>
            </a:r>
          </a:p>
        </p:txBody>
      </p:sp>
      <p:sp>
        <p:nvSpPr>
          <p:cNvPr id="23605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of Good Hope</a:t>
            </a:r>
          </a:p>
        </p:txBody>
      </p:sp>
      <p:sp>
        <p:nvSpPr>
          <p:cNvPr id="23606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/>
              <a:t>Cape Guardafuí</a:t>
            </a:r>
          </a:p>
        </p:txBody>
      </p:sp>
      <p:sp>
        <p:nvSpPr>
          <p:cNvPr id="23607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/>
              <a:t>Cape Lopez</a:t>
            </a:r>
          </a:p>
        </p:txBody>
      </p:sp>
      <p:sp>
        <p:nvSpPr>
          <p:cNvPr id="23608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Cape Palmas</a:t>
            </a:r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4267200" y="51054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23610" name="TextBox 57"/>
          <p:cNvSpPr txBox="1">
            <a:spLocks noChangeArrowheads="1"/>
          </p:cNvSpPr>
          <p:nvPr/>
        </p:nvSpPr>
        <p:spPr bwMode="auto">
          <a:xfrm>
            <a:off x="4724400" y="6553200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Cape Agulhas</a:t>
            </a:r>
          </a:p>
        </p:txBody>
      </p:sp>
      <p:sp>
        <p:nvSpPr>
          <p:cNvPr id="59" name="TextBox 58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60" name="TextBox 59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23615" name="TextBox 63"/>
          <p:cNvSpPr txBox="1">
            <a:spLocks noChangeArrowheads="1"/>
          </p:cNvSpPr>
          <p:nvPr/>
        </p:nvSpPr>
        <p:spPr bwMode="auto">
          <a:xfrm rot="-1568536">
            <a:off x="6321425" y="4302125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PENINSULAS</a:t>
            </a:r>
          </a:p>
        </p:txBody>
      </p:sp>
      <p:sp>
        <p:nvSpPr>
          <p:cNvPr id="24580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4581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93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95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97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4598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4599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4600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4606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4608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4609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4610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4611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4612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4613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4614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4615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4616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4617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4618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4619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4620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4621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4622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4623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4624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4625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4626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4627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4628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4629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4630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4631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4632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4633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/>
              <a:t>Somali Peninsula</a:t>
            </a:r>
          </a:p>
        </p:txBody>
      </p:sp>
      <p:sp>
        <p:nvSpPr>
          <p:cNvPr id="24634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/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36" name="Rectangle 59"/>
          <p:cNvSpPr>
            <a:spLocks noChangeArrowheads="1"/>
          </p:cNvSpPr>
          <p:nvPr/>
        </p:nvSpPr>
        <p:spPr bwMode="auto">
          <a:xfrm>
            <a:off x="4343400" y="51054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63" name="TextBox 62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64" name="TextBox 63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68" name="TextBox 67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STRAITS</a:t>
            </a:r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5608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5614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5615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21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5622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5623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5624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5630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5632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5633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5634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5635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5636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5637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5638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5639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5640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5641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5642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5643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5644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5645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5646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5647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5648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5649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5650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5651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5652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5653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5654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5655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5656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5657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Somali Peninsula</a:t>
            </a:r>
          </a:p>
        </p:txBody>
      </p:sp>
      <p:sp>
        <p:nvSpPr>
          <p:cNvPr id="25658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0" name="TextBox 60"/>
          <p:cNvSpPr txBox="1">
            <a:spLocks noChangeArrowheads="1"/>
          </p:cNvSpPr>
          <p:nvPr/>
        </p:nvSpPr>
        <p:spPr bwMode="auto">
          <a:xfrm rot="-396313">
            <a:off x="2411413" y="536575"/>
            <a:ext cx="1042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Strait of Gibraltar</a:t>
            </a:r>
          </a:p>
        </p:txBody>
      </p:sp>
      <p:sp>
        <p:nvSpPr>
          <p:cNvPr id="25661" name="TextBox 62"/>
          <p:cNvSpPr txBox="1">
            <a:spLocks noChangeArrowheads="1"/>
          </p:cNvSpPr>
          <p:nvPr/>
        </p:nvSpPr>
        <p:spPr bwMode="auto">
          <a:xfrm rot="-2469515">
            <a:off x="6019800" y="510381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Mozambique Channel</a:t>
            </a: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4267200" y="51054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64" name="TextBox 63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65" name="TextBox 64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25668" name="TextBox 67"/>
          <p:cNvSpPr txBox="1">
            <a:spLocks noChangeArrowheads="1"/>
          </p:cNvSpPr>
          <p:nvPr/>
        </p:nvSpPr>
        <p:spPr bwMode="auto">
          <a:xfrm rot="-4078104">
            <a:off x="6220619" y="1875632"/>
            <a:ext cx="14065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Bab el Mandeb</a:t>
            </a:r>
          </a:p>
        </p:txBody>
      </p:sp>
      <p:sp>
        <p:nvSpPr>
          <p:cNvPr id="70" name="TextBox 69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SEAS &amp; OCEANS</a:t>
            </a:r>
          </a:p>
        </p:txBody>
      </p:sp>
      <p:sp>
        <p:nvSpPr>
          <p:cNvPr id="26628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643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645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6647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648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6654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6656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6657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6658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6659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6660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6661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6662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6663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6664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6665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6666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6667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6668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6669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6670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6671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6672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6673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6674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6675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6676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6677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6678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6679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6680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6681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Somali Peninsula</a:t>
            </a:r>
          </a:p>
        </p:txBody>
      </p:sp>
      <p:sp>
        <p:nvSpPr>
          <p:cNvPr id="26682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4" name="TextBox 60"/>
          <p:cNvSpPr txBox="1">
            <a:spLocks noChangeArrowheads="1"/>
          </p:cNvSpPr>
          <p:nvPr/>
        </p:nvSpPr>
        <p:spPr bwMode="auto">
          <a:xfrm rot="-396313">
            <a:off x="2411413" y="536575"/>
            <a:ext cx="1042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Strait of Gibraltar</a:t>
            </a:r>
          </a:p>
        </p:txBody>
      </p:sp>
      <p:sp>
        <p:nvSpPr>
          <p:cNvPr id="26685" name="TextBox 62"/>
          <p:cNvSpPr txBox="1">
            <a:spLocks noChangeArrowheads="1"/>
          </p:cNvSpPr>
          <p:nvPr/>
        </p:nvSpPr>
        <p:spPr bwMode="auto">
          <a:xfrm rot="-2469515">
            <a:off x="6019800" y="510381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Mozambique Channel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42988" y="4437063"/>
            <a:ext cx="1873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1000" dirty="0"/>
              <a:t>ATLANTIC</a:t>
            </a:r>
          </a:p>
          <a:p>
            <a:pPr algn="ctr">
              <a:defRPr/>
            </a:pPr>
            <a:endParaRPr lang="es-ES" sz="1050" b="1" spc="1000" dirty="0"/>
          </a:p>
          <a:p>
            <a:pPr algn="ctr">
              <a:defRPr/>
            </a:pPr>
            <a:r>
              <a:rPr lang="es-ES" sz="1050" b="1" spc="1000" dirty="0"/>
              <a:t>OCEAN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35825" y="3141663"/>
            <a:ext cx="936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300" dirty="0"/>
              <a:t>INDIAN</a:t>
            </a:r>
          </a:p>
          <a:p>
            <a:pPr algn="ctr">
              <a:defRPr/>
            </a:pPr>
            <a:r>
              <a:rPr lang="es-ES" sz="1050" b="1" spc="300" dirty="0"/>
              <a:t>OCEAN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3445714">
            <a:off x="5545931" y="1831182"/>
            <a:ext cx="145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/>
              <a:t>RED SEA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941870">
            <a:off x="3295650" y="520700"/>
            <a:ext cx="2779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/>
              <a:t>MEDITERRANEAN SEA</a:t>
            </a:r>
          </a:p>
        </p:txBody>
      </p:sp>
      <p:sp>
        <p:nvSpPr>
          <p:cNvPr id="26690" name="Rectangle 67"/>
          <p:cNvSpPr>
            <a:spLocks noChangeArrowheads="1"/>
          </p:cNvSpPr>
          <p:nvPr/>
        </p:nvSpPr>
        <p:spPr bwMode="auto">
          <a:xfrm>
            <a:off x="4297363" y="5105400"/>
            <a:ext cx="884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69" name="TextBox 68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70" name="TextBox 69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73" name="TextBox 72"/>
          <p:cNvSpPr txBox="1"/>
          <p:nvPr/>
        </p:nvSpPr>
        <p:spPr>
          <a:xfrm rot="17521896">
            <a:off x="6220619" y="1875632"/>
            <a:ext cx="14065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Bab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 el Mandeb</a:t>
            </a:r>
          </a:p>
        </p:txBody>
      </p:sp>
      <p:sp>
        <p:nvSpPr>
          <p:cNvPr id="75" name="TextBox 74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rivers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7655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7663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665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7670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7671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7672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7678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7680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7681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7682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7683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7684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7685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7686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7687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7688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7689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7690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7691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7692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7693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7694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7695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7696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7697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7698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7699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7700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7701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7702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7703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7704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7705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Somali Peninsula</a:t>
            </a:r>
          </a:p>
        </p:txBody>
      </p:sp>
      <p:sp>
        <p:nvSpPr>
          <p:cNvPr id="27706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8" name="TextBox 60"/>
          <p:cNvSpPr txBox="1">
            <a:spLocks noChangeArrowheads="1"/>
          </p:cNvSpPr>
          <p:nvPr/>
        </p:nvSpPr>
        <p:spPr bwMode="auto">
          <a:xfrm rot="-396313">
            <a:off x="2411413" y="536575"/>
            <a:ext cx="1042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Strait of Gibraltar</a:t>
            </a:r>
          </a:p>
        </p:txBody>
      </p:sp>
      <p:sp>
        <p:nvSpPr>
          <p:cNvPr id="27709" name="TextBox 62"/>
          <p:cNvSpPr txBox="1">
            <a:spLocks noChangeArrowheads="1"/>
          </p:cNvSpPr>
          <p:nvPr/>
        </p:nvSpPr>
        <p:spPr bwMode="auto">
          <a:xfrm rot="-2469515">
            <a:off x="6019800" y="510381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Mozambique Channel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42988" y="4437063"/>
            <a:ext cx="1873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ATLANTIC</a:t>
            </a:r>
          </a:p>
          <a:p>
            <a:pPr algn="ctr">
              <a:defRPr/>
            </a:pPr>
            <a:endParaRPr lang="es-ES" sz="1050" b="1" spc="1000" dirty="0">
              <a:solidFill>
                <a:srgbClr val="4D4D4D"/>
              </a:solidFill>
            </a:endParaRPr>
          </a:p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35825" y="3141663"/>
            <a:ext cx="936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INDIAN</a:t>
            </a:r>
          </a:p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3445714">
            <a:off x="5545931" y="1831182"/>
            <a:ext cx="145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RED SEA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941870">
            <a:off x="3295650" y="520700"/>
            <a:ext cx="2779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MEDITERRANEAN SEA</a:t>
            </a:r>
          </a:p>
        </p:txBody>
      </p:sp>
      <p:sp>
        <p:nvSpPr>
          <p:cNvPr id="27714" name="TextBox 67"/>
          <p:cNvSpPr txBox="1">
            <a:spLocks noChangeArrowheads="1"/>
          </p:cNvSpPr>
          <p:nvPr/>
        </p:nvSpPr>
        <p:spPr bwMode="auto">
          <a:xfrm rot="2496613">
            <a:off x="1754188" y="2290763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Senegal R.</a:t>
            </a:r>
          </a:p>
        </p:txBody>
      </p:sp>
      <p:sp>
        <p:nvSpPr>
          <p:cNvPr id="27715" name="TextBox 69"/>
          <p:cNvSpPr txBox="1">
            <a:spLocks noChangeArrowheads="1"/>
          </p:cNvSpPr>
          <p:nvPr/>
        </p:nvSpPr>
        <p:spPr bwMode="auto">
          <a:xfrm rot="2851325">
            <a:off x="3042444" y="2536032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Niger R.</a:t>
            </a:r>
          </a:p>
        </p:txBody>
      </p:sp>
      <p:sp>
        <p:nvSpPr>
          <p:cNvPr id="27716" name="TextBox 70"/>
          <p:cNvSpPr txBox="1">
            <a:spLocks noChangeArrowheads="1"/>
          </p:cNvSpPr>
          <p:nvPr/>
        </p:nvSpPr>
        <p:spPr bwMode="auto">
          <a:xfrm rot="-2512685">
            <a:off x="3898900" y="3922713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Congo R.</a:t>
            </a:r>
          </a:p>
        </p:txBody>
      </p:sp>
      <p:sp>
        <p:nvSpPr>
          <p:cNvPr id="27717" name="TextBox 71"/>
          <p:cNvSpPr txBox="1">
            <a:spLocks noChangeArrowheads="1"/>
          </p:cNvSpPr>
          <p:nvPr/>
        </p:nvSpPr>
        <p:spPr bwMode="auto">
          <a:xfrm>
            <a:off x="4427538" y="59499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Orange R.</a:t>
            </a:r>
          </a:p>
        </p:txBody>
      </p:sp>
      <p:sp>
        <p:nvSpPr>
          <p:cNvPr id="27718" name="TextBox 72"/>
          <p:cNvSpPr txBox="1">
            <a:spLocks noChangeArrowheads="1"/>
          </p:cNvSpPr>
          <p:nvPr/>
        </p:nvSpPr>
        <p:spPr bwMode="auto">
          <a:xfrm rot="3275124">
            <a:off x="5291138" y="146208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Nile R.</a:t>
            </a:r>
          </a:p>
        </p:txBody>
      </p:sp>
      <p:sp>
        <p:nvSpPr>
          <p:cNvPr id="27719" name="TextBox 73"/>
          <p:cNvSpPr txBox="1">
            <a:spLocks noChangeArrowheads="1"/>
          </p:cNvSpPr>
          <p:nvPr/>
        </p:nvSpPr>
        <p:spPr bwMode="auto">
          <a:xfrm rot="2733059">
            <a:off x="5585619" y="4990307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Zambeze R.</a:t>
            </a:r>
          </a:p>
        </p:txBody>
      </p:sp>
      <p:sp>
        <p:nvSpPr>
          <p:cNvPr id="27720" name="TextBox 74"/>
          <p:cNvSpPr txBox="1">
            <a:spLocks noChangeArrowheads="1"/>
          </p:cNvSpPr>
          <p:nvPr/>
        </p:nvSpPr>
        <p:spPr bwMode="auto">
          <a:xfrm rot="1869192">
            <a:off x="5353050" y="54800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Limpopo R.</a:t>
            </a:r>
          </a:p>
        </p:txBody>
      </p:sp>
      <p:sp>
        <p:nvSpPr>
          <p:cNvPr id="27721" name="TextBox 75"/>
          <p:cNvSpPr txBox="1">
            <a:spLocks noChangeArrowheads="1"/>
          </p:cNvSpPr>
          <p:nvPr/>
        </p:nvSpPr>
        <p:spPr bwMode="auto">
          <a:xfrm rot="2667493">
            <a:off x="6475413" y="3322638"/>
            <a:ext cx="811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Shabeelle R.</a:t>
            </a:r>
          </a:p>
        </p:txBody>
      </p:sp>
      <p:sp>
        <p:nvSpPr>
          <p:cNvPr id="27722" name="Rectangle 73"/>
          <p:cNvSpPr>
            <a:spLocks noChangeArrowheads="1"/>
          </p:cNvSpPr>
          <p:nvPr/>
        </p:nvSpPr>
        <p:spPr bwMode="auto">
          <a:xfrm>
            <a:off x="4373563" y="5105400"/>
            <a:ext cx="808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76" name="TextBox 75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77" name="TextBox 76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27728" name="TextBox 79"/>
          <p:cNvSpPr txBox="1">
            <a:spLocks noChangeArrowheads="1"/>
          </p:cNvSpPr>
          <p:nvPr/>
        </p:nvSpPr>
        <p:spPr bwMode="auto">
          <a:xfrm rot="2331664">
            <a:off x="1727200" y="2678113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Gambia R.</a:t>
            </a:r>
          </a:p>
        </p:txBody>
      </p:sp>
      <p:sp>
        <p:nvSpPr>
          <p:cNvPr id="81" name="TextBox 80"/>
          <p:cNvSpPr txBox="1"/>
          <p:nvPr/>
        </p:nvSpPr>
        <p:spPr>
          <a:xfrm rot="17521896">
            <a:off x="6220619" y="1875632"/>
            <a:ext cx="14065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Bab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 el Mandeb</a:t>
            </a:r>
          </a:p>
        </p:txBody>
      </p:sp>
      <p:sp>
        <p:nvSpPr>
          <p:cNvPr id="83" name="TextBox 82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LAKES</a:t>
            </a:r>
          </a:p>
        </p:txBody>
      </p:sp>
      <p:sp>
        <p:nvSpPr>
          <p:cNvPr id="28676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691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693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8694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8695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8696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8702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8704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8705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8706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8707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8708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8709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8710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8711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8712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8713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8714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8715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8716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8717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8718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8719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8720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8721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8722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8723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8724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8725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8726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8727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8728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8729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Somali Peninsula</a:t>
            </a:r>
          </a:p>
        </p:txBody>
      </p:sp>
      <p:sp>
        <p:nvSpPr>
          <p:cNvPr id="28730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32" name="TextBox 60"/>
          <p:cNvSpPr txBox="1">
            <a:spLocks noChangeArrowheads="1"/>
          </p:cNvSpPr>
          <p:nvPr/>
        </p:nvSpPr>
        <p:spPr bwMode="auto">
          <a:xfrm rot="-396313">
            <a:off x="2411413" y="536575"/>
            <a:ext cx="1042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Strait of Gibraltar</a:t>
            </a:r>
          </a:p>
        </p:txBody>
      </p:sp>
      <p:sp>
        <p:nvSpPr>
          <p:cNvPr id="28733" name="TextBox 62"/>
          <p:cNvSpPr txBox="1">
            <a:spLocks noChangeArrowheads="1"/>
          </p:cNvSpPr>
          <p:nvPr/>
        </p:nvSpPr>
        <p:spPr bwMode="auto">
          <a:xfrm rot="-2469515">
            <a:off x="6019800" y="510381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Mozambique Channel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42988" y="4437063"/>
            <a:ext cx="1873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ATLANTIC</a:t>
            </a:r>
          </a:p>
          <a:p>
            <a:pPr algn="ctr">
              <a:defRPr/>
            </a:pPr>
            <a:endParaRPr lang="es-ES" sz="1050" b="1" spc="1000" dirty="0">
              <a:solidFill>
                <a:srgbClr val="4D4D4D"/>
              </a:solidFill>
            </a:endParaRPr>
          </a:p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35825" y="3141663"/>
            <a:ext cx="936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INDIAN</a:t>
            </a:r>
          </a:p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3445714">
            <a:off x="5545931" y="1831182"/>
            <a:ext cx="145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RED SEA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941870">
            <a:off x="3295650" y="520700"/>
            <a:ext cx="2779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MEDITERRANEAN SEA</a:t>
            </a:r>
          </a:p>
        </p:txBody>
      </p:sp>
      <p:sp>
        <p:nvSpPr>
          <p:cNvPr id="28738" name="TextBox 67"/>
          <p:cNvSpPr txBox="1">
            <a:spLocks noChangeArrowheads="1"/>
          </p:cNvSpPr>
          <p:nvPr/>
        </p:nvSpPr>
        <p:spPr bwMode="auto">
          <a:xfrm rot="2496613">
            <a:off x="1754188" y="2290763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Senegal R.</a:t>
            </a:r>
          </a:p>
        </p:txBody>
      </p:sp>
      <p:sp>
        <p:nvSpPr>
          <p:cNvPr id="28739" name="TextBox 69"/>
          <p:cNvSpPr txBox="1">
            <a:spLocks noChangeArrowheads="1"/>
          </p:cNvSpPr>
          <p:nvPr/>
        </p:nvSpPr>
        <p:spPr bwMode="auto">
          <a:xfrm rot="2851325">
            <a:off x="3042444" y="2536032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R.</a:t>
            </a:r>
          </a:p>
        </p:txBody>
      </p:sp>
      <p:sp>
        <p:nvSpPr>
          <p:cNvPr id="28740" name="TextBox 70"/>
          <p:cNvSpPr txBox="1">
            <a:spLocks noChangeArrowheads="1"/>
          </p:cNvSpPr>
          <p:nvPr/>
        </p:nvSpPr>
        <p:spPr bwMode="auto">
          <a:xfrm rot="-2512685">
            <a:off x="3898900" y="3922713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 R.</a:t>
            </a:r>
          </a:p>
        </p:txBody>
      </p:sp>
      <p:sp>
        <p:nvSpPr>
          <p:cNvPr id="28741" name="TextBox 71"/>
          <p:cNvSpPr txBox="1">
            <a:spLocks noChangeArrowheads="1"/>
          </p:cNvSpPr>
          <p:nvPr/>
        </p:nvSpPr>
        <p:spPr bwMode="auto">
          <a:xfrm>
            <a:off x="4427538" y="59499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Orange R.</a:t>
            </a:r>
          </a:p>
        </p:txBody>
      </p:sp>
      <p:sp>
        <p:nvSpPr>
          <p:cNvPr id="28742" name="TextBox 72"/>
          <p:cNvSpPr txBox="1">
            <a:spLocks noChangeArrowheads="1"/>
          </p:cNvSpPr>
          <p:nvPr/>
        </p:nvSpPr>
        <p:spPr bwMode="auto">
          <a:xfrm rot="3275124">
            <a:off x="5291138" y="146208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Nile R.</a:t>
            </a:r>
          </a:p>
        </p:txBody>
      </p:sp>
      <p:sp>
        <p:nvSpPr>
          <p:cNvPr id="28743" name="TextBox 73"/>
          <p:cNvSpPr txBox="1">
            <a:spLocks noChangeArrowheads="1"/>
          </p:cNvSpPr>
          <p:nvPr/>
        </p:nvSpPr>
        <p:spPr bwMode="auto">
          <a:xfrm rot="2733059">
            <a:off x="5585619" y="4990307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Zambeze R.</a:t>
            </a:r>
          </a:p>
        </p:txBody>
      </p:sp>
      <p:sp>
        <p:nvSpPr>
          <p:cNvPr id="28744" name="TextBox 74"/>
          <p:cNvSpPr txBox="1">
            <a:spLocks noChangeArrowheads="1"/>
          </p:cNvSpPr>
          <p:nvPr/>
        </p:nvSpPr>
        <p:spPr bwMode="auto">
          <a:xfrm rot="1869192">
            <a:off x="5353050" y="54800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Limpopo R.</a:t>
            </a:r>
          </a:p>
        </p:txBody>
      </p:sp>
      <p:sp>
        <p:nvSpPr>
          <p:cNvPr id="28745" name="TextBox 75"/>
          <p:cNvSpPr txBox="1">
            <a:spLocks noChangeArrowheads="1"/>
          </p:cNvSpPr>
          <p:nvPr/>
        </p:nvSpPr>
        <p:spPr bwMode="auto">
          <a:xfrm>
            <a:off x="4211638" y="242093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Lake Chad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46" name="TextBox 76"/>
          <p:cNvSpPr txBox="1">
            <a:spLocks noChangeArrowheads="1"/>
          </p:cNvSpPr>
          <p:nvPr/>
        </p:nvSpPr>
        <p:spPr bwMode="auto">
          <a:xfrm>
            <a:off x="5105400" y="3213100"/>
            <a:ext cx="1050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/>
              <a:t>Lake Turkana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47" name="TextBox 77"/>
          <p:cNvSpPr txBox="1">
            <a:spLocks noChangeArrowheads="1"/>
          </p:cNvSpPr>
          <p:nvPr/>
        </p:nvSpPr>
        <p:spPr bwMode="auto">
          <a:xfrm>
            <a:off x="5508625" y="3644900"/>
            <a:ext cx="64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Lake Victoria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48" name="TextBox 78"/>
          <p:cNvSpPr txBox="1">
            <a:spLocks noChangeArrowheads="1"/>
          </p:cNvSpPr>
          <p:nvPr/>
        </p:nvSpPr>
        <p:spPr bwMode="auto">
          <a:xfrm>
            <a:off x="4716463" y="4221163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Lake Tanganika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49" name="TextBox 79"/>
          <p:cNvSpPr txBox="1">
            <a:spLocks noChangeArrowheads="1"/>
          </p:cNvSpPr>
          <p:nvPr/>
        </p:nvSpPr>
        <p:spPr bwMode="auto">
          <a:xfrm>
            <a:off x="5948363" y="4589463"/>
            <a:ext cx="71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/>
              <a:t>Lake Malawi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50" name="TextBox 80"/>
          <p:cNvSpPr txBox="1">
            <a:spLocks noChangeArrowheads="1"/>
          </p:cNvSpPr>
          <p:nvPr/>
        </p:nvSpPr>
        <p:spPr bwMode="auto">
          <a:xfrm>
            <a:off x="4716463" y="3365500"/>
            <a:ext cx="1049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/>
              <a:t>Lake Albert</a:t>
            </a:r>
            <a:endParaRPr lang="es-ES" sz="800" b="1">
              <a:solidFill>
                <a:srgbClr val="4D4D4D"/>
              </a:solidFill>
            </a:endParaRPr>
          </a:p>
        </p:txBody>
      </p:sp>
      <p:sp>
        <p:nvSpPr>
          <p:cNvPr id="28751" name="TextBox 81"/>
          <p:cNvSpPr txBox="1">
            <a:spLocks noChangeArrowheads="1"/>
          </p:cNvSpPr>
          <p:nvPr/>
        </p:nvSpPr>
        <p:spPr bwMode="auto">
          <a:xfrm rot="2667493">
            <a:off x="6475413" y="3322638"/>
            <a:ext cx="811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Shabeelle R.</a:t>
            </a:r>
          </a:p>
        </p:txBody>
      </p:sp>
      <p:sp>
        <p:nvSpPr>
          <p:cNvPr id="28752" name="Rectangle 79"/>
          <p:cNvSpPr>
            <a:spLocks noChangeArrowheads="1"/>
          </p:cNvSpPr>
          <p:nvPr/>
        </p:nvSpPr>
        <p:spPr bwMode="auto">
          <a:xfrm>
            <a:off x="4267200" y="51054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82" name="TextBox 81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83" name="TextBox 82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28758" name="TextBox 85"/>
          <p:cNvSpPr txBox="1">
            <a:spLocks noChangeArrowheads="1"/>
          </p:cNvSpPr>
          <p:nvPr/>
        </p:nvSpPr>
        <p:spPr bwMode="auto">
          <a:xfrm rot="2331664">
            <a:off x="1727200" y="2678113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595959"/>
                </a:solidFill>
              </a:rPr>
              <a:t>Gambia R.</a:t>
            </a:r>
          </a:p>
        </p:txBody>
      </p:sp>
      <p:sp>
        <p:nvSpPr>
          <p:cNvPr id="87" name="TextBox 86"/>
          <p:cNvSpPr txBox="1"/>
          <p:nvPr/>
        </p:nvSpPr>
        <p:spPr>
          <a:xfrm rot="17521896">
            <a:off x="6220619" y="1875632"/>
            <a:ext cx="14065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Bab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 el Mandeb</a:t>
            </a:r>
          </a:p>
        </p:txBody>
      </p:sp>
      <p:sp>
        <p:nvSpPr>
          <p:cNvPr id="89" name="TextBox 88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  <p:sp>
        <p:nvSpPr>
          <p:cNvPr id="28761" name="TextBox 79"/>
          <p:cNvSpPr txBox="1">
            <a:spLocks noChangeArrowheads="1"/>
          </p:cNvSpPr>
          <p:nvPr/>
        </p:nvSpPr>
        <p:spPr bwMode="auto">
          <a:xfrm rot="-3362704">
            <a:off x="2560638" y="2786063"/>
            <a:ext cx="71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Lake Volta</a:t>
            </a:r>
          </a:p>
        </p:txBody>
      </p:sp>
      <p:sp>
        <p:nvSpPr>
          <p:cNvPr id="28762" name="TextBox 79"/>
          <p:cNvSpPr txBox="1">
            <a:spLocks noChangeArrowheads="1"/>
          </p:cNvSpPr>
          <p:nvPr/>
        </p:nvSpPr>
        <p:spPr bwMode="auto">
          <a:xfrm rot="-2570650">
            <a:off x="4859338" y="4672013"/>
            <a:ext cx="849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Lake Bangweulu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ea typeface="+mj-ea"/>
                <a:cs typeface="+mj-cs"/>
              </a:rPr>
              <a:t>CHARACTERISTICS:</a:t>
            </a:r>
            <a:endParaRPr lang="es-ES" b="1" dirty="0"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0825" y="1524000"/>
            <a:ext cx="8642350" cy="442595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It is located between the _____________Sea , _____ , _________ Ocean and the __________ Ocean.</a:t>
            </a: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endParaRPr lang="es-ES" sz="22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It is separated from Europe by the ______________.</a:t>
            </a: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endParaRPr lang="es-ES" sz="22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It is separated from Asia by the ________ Peninsula and the ______ Sea.</a:t>
            </a: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endParaRPr lang="es-ES" sz="22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It is the ___</a:t>
            </a:r>
            <a:r>
              <a:rPr lang="en-GB" sz="2200" baseline="30000" smtClean="0">
                <a:solidFill>
                  <a:srgbClr val="000000"/>
                </a:solidFill>
                <a:latin typeface="Franklin Gothic Medium" pitchFamily="36" charset="0"/>
              </a:rPr>
              <a:t>rd</a:t>
            </a: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 largest continent ( _____ million km</a:t>
            </a:r>
            <a:r>
              <a:rPr lang="en-GB" sz="2200" baseline="30000" smtClean="0">
                <a:solidFill>
                  <a:srgbClr val="000000"/>
                </a:solidFill>
                <a:latin typeface="Franklin Gothic Medium" pitchFamily="36" charset="0"/>
              </a:rPr>
              <a:t>2</a:t>
            </a: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) </a:t>
            </a:r>
            <a:endParaRPr lang="es-ES" sz="22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eaLnBrk="1" hangingPunct="1">
              <a:lnSpc>
                <a:spcPct val="90000"/>
              </a:lnSpc>
              <a:tabLst>
                <a:tab pos="88900" algn="l"/>
                <a:tab pos="273050" algn="l"/>
              </a:tabLst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OTHERS</a:t>
            </a:r>
          </a:p>
        </p:txBody>
      </p:sp>
      <p:sp>
        <p:nvSpPr>
          <p:cNvPr id="29700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29711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713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715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717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29718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basin</a:t>
            </a:r>
          </a:p>
        </p:txBody>
      </p:sp>
      <p:sp>
        <p:nvSpPr>
          <p:cNvPr id="29719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Chad</a:t>
            </a:r>
          </a:p>
          <a:p>
            <a:pPr algn="ctr"/>
            <a:endParaRPr lang="es-ES" sz="800" b="1">
              <a:solidFill>
                <a:srgbClr val="4D4D4D"/>
              </a:solidFill>
            </a:endParaRP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9720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</a:t>
            </a:r>
          </a:p>
          <a:p>
            <a:pPr algn="ctr"/>
            <a:r>
              <a:rPr lang="es-ES" sz="800" b="1">
                <a:solidFill>
                  <a:srgbClr val="4D4D4D"/>
                </a:solidFill>
              </a:rPr>
              <a:t>basin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1196975"/>
            <a:ext cx="208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600" dirty="0">
                <a:solidFill>
                  <a:srgbClr val="4D4D4D"/>
                </a:solidFill>
              </a:rPr>
              <a:t>SAHARA DESERT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4118151">
            <a:off x="3655219" y="5445919"/>
            <a:ext cx="1385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 err="1">
                <a:solidFill>
                  <a:srgbClr val="4D4D4D"/>
                </a:solidFill>
              </a:rPr>
              <a:t>Namib</a:t>
            </a:r>
            <a:r>
              <a:rPr lang="es-ES" sz="800" b="1" spc="100" dirty="0">
                <a:solidFill>
                  <a:srgbClr val="4D4D4D"/>
                </a:solidFill>
              </a:rPr>
              <a:t>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202326">
            <a:off x="4522788" y="1638300"/>
            <a:ext cx="1385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LIBYAN DESERT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544512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100" dirty="0">
                <a:solidFill>
                  <a:srgbClr val="4D4D4D"/>
                </a:solidFill>
              </a:rPr>
              <a:t>Kalahari </a:t>
            </a:r>
            <a:r>
              <a:rPr lang="es-ES" sz="800" b="1" spc="100" dirty="0" err="1">
                <a:solidFill>
                  <a:srgbClr val="4D4D4D"/>
                </a:solidFill>
              </a:rPr>
              <a:t>Desert</a:t>
            </a:r>
            <a:endParaRPr lang="es-ES" sz="800" b="1" spc="100" dirty="0">
              <a:solidFill>
                <a:srgbClr val="4D4D4D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5975" y="2190750"/>
            <a:ext cx="12874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1000" dirty="0">
                <a:solidFill>
                  <a:srgbClr val="4D4D4D"/>
                </a:solidFill>
              </a:rPr>
              <a:t>SAHEL</a:t>
            </a:r>
          </a:p>
        </p:txBody>
      </p:sp>
      <p:sp>
        <p:nvSpPr>
          <p:cNvPr id="29726" name="TextBox 30"/>
          <p:cNvSpPr txBox="1">
            <a:spLocks noChangeArrowheads="1"/>
          </p:cNvSpPr>
          <p:nvPr/>
        </p:nvSpPr>
        <p:spPr bwMode="auto">
          <a:xfrm rot="4201595">
            <a:off x="5166519" y="4125119"/>
            <a:ext cx="1122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G. RIFT VALLEY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7132622">
            <a:off x="5651500" y="3916363"/>
            <a:ext cx="87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spc="300" dirty="0">
                <a:solidFill>
                  <a:srgbClr val="4D4D4D"/>
                </a:solidFill>
              </a:rPr>
              <a:t>G. RIFT</a:t>
            </a:r>
          </a:p>
        </p:txBody>
      </p:sp>
      <p:sp>
        <p:nvSpPr>
          <p:cNvPr id="29728" name="TextBox 32"/>
          <p:cNvSpPr txBox="1">
            <a:spLocks noChangeArrowheads="1"/>
          </p:cNvSpPr>
          <p:nvPr/>
        </p:nvSpPr>
        <p:spPr bwMode="auto">
          <a:xfrm rot="-3512668">
            <a:off x="6096000" y="312896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VALLEY</a:t>
            </a:r>
          </a:p>
          <a:p>
            <a:pPr algn="ctr"/>
            <a:endParaRPr lang="es-ES" sz="800" b="1"/>
          </a:p>
        </p:txBody>
      </p:sp>
      <p:sp>
        <p:nvSpPr>
          <p:cNvPr id="29729" name="TextBox 33"/>
          <p:cNvSpPr txBox="1">
            <a:spLocks noChangeArrowheads="1"/>
          </p:cNvSpPr>
          <p:nvPr/>
        </p:nvSpPr>
        <p:spPr bwMode="auto">
          <a:xfrm rot="-3730334">
            <a:off x="6389687" y="5295901"/>
            <a:ext cx="1122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MADAGASCAR</a:t>
            </a:r>
          </a:p>
        </p:txBody>
      </p:sp>
      <p:sp>
        <p:nvSpPr>
          <p:cNvPr id="29730" name="TextBox 34"/>
          <p:cNvSpPr txBox="1">
            <a:spLocks noChangeArrowheads="1"/>
          </p:cNvSpPr>
          <p:nvPr/>
        </p:nvSpPr>
        <p:spPr bwMode="auto">
          <a:xfrm>
            <a:off x="1331913" y="105251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Canary Islands  </a:t>
            </a:r>
          </a:p>
        </p:txBody>
      </p:sp>
      <p:sp>
        <p:nvSpPr>
          <p:cNvPr id="29731" name="TextBox 35"/>
          <p:cNvSpPr txBox="1">
            <a:spLocks noChangeArrowheads="1"/>
          </p:cNvSpPr>
          <p:nvPr/>
        </p:nvSpPr>
        <p:spPr bwMode="auto">
          <a:xfrm>
            <a:off x="1403350" y="765175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Madeira</a:t>
            </a:r>
          </a:p>
        </p:txBody>
      </p:sp>
      <p:sp>
        <p:nvSpPr>
          <p:cNvPr id="29732" name="TextBox 36"/>
          <p:cNvSpPr txBox="1">
            <a:spLocks noChangeArrowheads="1"/>
          </p:cNvSpPr>
          <p:nvPr/>
        </p:nvSpPr>
        <p:spPr bwMode="auto">
          <a:xfrm>
            <a:off x="6300788" y="41497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Zanzibar</a:t>
            </a:r>
          </a:p>
        </p:txBody>
      </p:sp>
      <p:sp>
        <p:nvSpPr>
          <p:cNvPr id="29733" name="TextBox 37"/>
          <p:cNvSpPr txBox="1">
            <a:spLocks noChangeArrowheads="1"/>
          </p:cNvSpPr>
          <p:nvPr/>
        </p:nvSpPr>
        <p:spPr bwMode="auto">
          <a:xfrm>
            <a:off x="7308850" y="39338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Seychelles Islands</a:t>
            </a:r>
          </a:p>
        </p:txBody>
      </p:sp>
      <p:sp>
        <p:nvSpPr>
          <p:cNvPr id="29734" name="TextBox 38"/>
          <p:cNvSpPr txBox="1">
            <a:spLocks noChangeArrowheads="1"/>
          </p:cNvSpPr>
          <p:nvPr/>
        </p:nvSpPr>
        <p:spPr bwMode="auto">
          <a:xfrm>
            <a:off x="755650" y="2032000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 Islands</a:t>
            </a:r>
          </a:p>
        </p:txBody>
      </p:sp>
      <p:sp>
        <p:nvSpPr>
          <p:cNvPr id="29735" name="TextBox 39"/>
          <p:cNvSpPr txBox="1">
            <a:spLocks noChangeArrowheads="1"/>
          </p:cNvSpPr>
          <p:nvPr/>
        </p:nvSpPr>
        <p:spPr bwMode="auto">
          <a:xfrm>
            <a:off x="7451725" y="53736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Mauritius</a:t>
            </a:r>
          </a:p>
        </p:txBody>
      </p:sp>
      <p:sp>
        <p:nvSpPr>
          <p:cNvPr id="29736" name="TextBox 40"/>
          <p:cNvSpPr txBox="1">
            <a:spLocks noChangeArrowheads="1"/>
          </p:cNvSpPr>
          <p:nvPr/>
        </p:nvSpPr>
        <p:spPr bwMode="auto">
          <a:xfrm>
            <a:off x="7451725" y="5589588"/>
            <a:ext cx="720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Reunion</a:t>
            </a:r>
          </a:p>
        </p:txBody>
      </p:sp>
      <p:sp>
        <p:nvSpPr>
          <p:cNvPr id="29737" name="TextBox 41"/>
          <p:cNvSpPr txBox="1">
            <a:spLocks noChangeArrowheads="1"/>
          </p:cNvSpPr>
          <p:nvPr/>
        </p:nvSpPr>
        <p:spPr bwMode="auto">
          <a:xfrm rot="-1642428">
            <a:off x="6546850" y="44545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Comoros Islands</a:t>
            </a:r>
          </a:p>
        </p:txBody>
      </p:sp>
      <p:sp>
        <p:nvSpPr>
          <p:cNvPr id="29738" name="TextBox 42"/>
          <p:cNvSpPr txBox="1">
            <a:spLocks noChangeArrowheads="1"/>
          </p:cNvSpPr>
          <p:nvPr/>
        </p:nvSpPr>
        <p:spPr bwMode="auto">
          <a:xfrm>
            <a:off x="3048000" y="3443288"/>
            <a:ext cx="855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Principe</a:t>
            </a:r>
          </a:p>
        </p:txBody>
      </p:sp>
      <p:sp>
        <p:nvSpPr>
          <p:cNvPr id="29739" name="TextBox 43"/>
          <p:cNvSpPr txBox="1">
            <a:spLocks noChangeArrowheads="1"/>
          </p:cNvSpPr>
          <p:nvPr/>
        </p:nvSpPr>
        <p:spPr bwMode="auto">
          <a:xfrm>
            <a:off x="2924175" y="3581400"/>
            <a:ext cx="855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Sâo Tomé </a:t>
            </a:r>
          </a:p>
        </p:txBody>
      </p:sp>
      <p:sp>
        <p:nvSpPr>
          <p:cNvPr id="29740" name="TextBox 44"/>
          <p:cNvSpPr txBox="1">
            <a:spLocks noChangeArrowheads="1"/>
          </p:cNvSpPr>
          <p:nvPr/>
        </p:nvSpPr>
        <p:spPr bwMode="auto">
          <a:xfrm rot="2437149">
            <a:off x="2317750" y="3641725"/>
            <a:ext cx="1403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Guinea</a:t>
            </a:r>
          </a:p>
        </p:txBody>
      </p:sp>
      <p:sp>
        <p:nvSpPr>
          <p:cNvPr id="29741" name="TextBox 45"/>
          <p:cNvSpPr txBox="1">
            <a:spLocks noChangeArrowheads="1"/>
          </p:cNvSpPr>
          <p:nvPr/>
        </p:nvSpPr>
        <p:spPr bwMode="auto">
          <a:xfrm rot="-818322">
            <a:off x="4344988" y="825500"/>
            <a:ext cx="55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Sirte</a:t>
            </a:r>
          </a:p>
        </p:txBody>
      </p:sp>
      <p:sp>
        <p:nvSpPr>
          <p:cNvPr id="29742" name="TextBox 46"/>
          <p:cNvSpPr txBox="1">
            <a:spLocks noChangeArrowheads="1"/>
          </p:cNvSpPr>
          <p:nvPr/>
        </p:nvSpPr>
        <p:spPr bwMode="auto">
          <a:xfrm rot="1878746">
            <a:off x="3887788" y="6016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Gabes</a:t>
            </a:r>
          </a:p>
        </p:txBody>
      </p:sp>
      <p:sp>
        <p:nvSpPr>
          <p:cNvPr id="29743" name="TextBox 47"/>
          <p:cNvSpPr txBox="1">
            <a:spLocks noChangeArrowheads="1"/>
          </p:cNvSpPr>
          <p:nvPr/>
        </p:nvSpPr>
        <p:spPr bwMode="auto">
          <a:xfrm rot="-818322">
            <a:off x="6602413" y="2525713"/>
            <a:ext cx="920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Gulf of Aden</a:t>
            </a:r>
          </a:p>
        </p:txBody>
      </p:sp>
      <p:sp>
        <p:nvSpPr>
          <p:cNvPr id="29744" name="TextBox 48"/>
          <p:cNvSpPr txBox="1">
            <a:spLocks noChangeArrowheads="1"/>
          </p:cNvSpPr>
          <p:nvPr/>
        </p:nvSpPr>
        <p:spPr bwMode="auto">
          <a:xfrm>
            <a:off x="3557588" y="4437063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Gulf of Benguela</a:t>
            </a:r>
          </a:p>
        </p:txBody>
      </p:sp>
      <p:sp>
        <p:nvSpPr>
          <p:cNvPr id="29745" name="TextBox 49"/>
          <p:cNvSpPr txBox="1">
            <a:spLocks noChangeArrowheads="1"/>
          </p:cNvSpPr>
          <p:nvPr/>
        </p:nvSpPr>
        <p:spPr bwMode="auto">
          <a:xfrm>
            <a:off x="1258888" y="1341438"/>
            <a:ext cx="865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Bojador</a:t>
            </a:r>
          </a:p>
        </p:txBody>
      </p:sp>
      <p:sp>
        <p:nvSpPr>
          <p:cNvPr id="29746" name="TextBox 50"/>
          <p:cNvSpPr txBox="1">
            <a:spLocks noChangeArrowheads="1"/>
          </p:cNvSpPr>
          <p:nvPr/>
        </p:nvSpPr>
        <p:spPr bwMode="auto">
          <a:xfrm>
            <a:off x="1331913" y="1700213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Blanc</a:t>
            </a:r>
          </a:p>
        </p:txBody>
      </p:sp>
      <p:sp>
        <p:nvSpPr>
          <p:cNvPr id="29747" name="TextBox 51"/>
          <p:cNvSpPr txBox="1">
            <a:spLocks noChangeArrowheads="1"/>
          </p:cNvSpPr>
          <p:nvPr/>
        </p:nvSpPr>
        <p:spPr bwMode="auto">
          <a:xfrm>
            <a:off x="1187450" y="2276475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Verde</a:t>
            </a:r>
          </a:p>
        </p:txBody>
      </p:sp>
      <p:sp>
        <p:nvSpPr>
          <p:cNvPr id="29748" name="TextBox 52"/>
          <p:cNvSpPr txBox="1">
            <a:spLocks noChangeArrowheads="1"/>
          </p:cNvSpPr>
          <p:nvPr/>
        </p:nvSpPr>
        <p:spPr bwMode="auto">
          <a:xfrm>
            <a:off x="3419475" y="5084763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Fria</a:t>
            </a:r>
          </a:p>
        </p:txBody>
      </p:sp>
      <p:sp>
        <p:nvSpPr>
          <p:cNvPr id="29749" name="TextBox 53"/>
          <p:cNvSpPr txBox="1">
            <a:spLocks noChangeArrowheads="1"/>
          </p:cNvSpPr>
          <p:nvPr/>
        </p:nvSpPr>
        <p:spPr bwMode="auto">
          <a:xfrm>
            <a:off x="3492500" y="6453188"/>
            <a:ext cx="1223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of Good Hope</a:t>
            </a:r>
          </a:p>
        </p:txBody>
      </p:sp>
      <p:sp>
        <p:nvSpPr>
          <p:cNvPr id="29750" name="TextBox 54"/>
          <p:cNvSpPr txBox="1">
            <a:spLocks noChangeArrowheads="1"/>
          </p:cNvSpPr>
          <p:nvPr/>
        </p:nvSpPr>
        <p:spPr bwMode="auto">
          <a:xfrm>
            <a:off x="7308850" y="25654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Cape Guardafuí</a:t>
            </a:r>
          </a:p>
        </p:txBody>
      </p:sp>
      <p:sp>
        <p:nvSpPr>
          <p:cNvPr id="29751" name="TextBox 56"/>
          <p:cNvSpPr txBox="1">
            <a:spLocks noChangeArrowheads="1"/>
          </p:cNvSpPr>
          <p:nvPr/>
        </p:nvSpPr>
        <p:spPr bwMode="auto">
          <a:xfrm>
            <a:off x="3348038" y="3667125"/>
            <a:ext cx="576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Cape Lopez</a:t>
            </a:r>
          </a:p>
        </p:txBody>
      </p:sp>
      <p:sp>
        <p:nvSpPr>
          <p:cNvPr id="29752" name="TextBox 57"/>
          <p:cNvSpPr txBox="1">
            <a:spLocks noChangeArrowheads="1"/>
          </p:cNvSpPr>
          <p:nvPr/>
        </p:nvSpPr>
        <p:spPr bwMode="auto">
          <a:xfrm>
            <a:off x="2124075" y="3284538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Cape Palmas</a:t>
            </a:r>
          </a:p>
        </p:txBody>
      </p:sp>
      <p:sp>
        <p:nvSpPr>
          <p:cNvPr id="29753" name="TextBox 58"/>
          <p:cNvSpPr txBox="1">
            <a:spLocks noChangeArrowheads="1"/>
          </p:cNvSpPr>
          <p:nvPr/>
        </p:nvSpPr>
        <p:spPr bwMode="auto">
          <a:xfrm rot="-1515499">
            <a:off x="6623050" y="27781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Somali Peninsula</a:t>
            </a:r>
          </a:p>
        </p:txBody>
      </p:sp>
      <p:sp>
        <p:nvSpPr>
          <p:cNvPr id="29754" name="TextBox 59"/>
          <p:cNvSpPr txBox="1">
            <a:spLocks noChangeArrowheads="1"/>
          </p:cNvSpPr>
          <p:nvPr/>
        </p:nvSpPr>
        <p:spPr bwMode="auto">
          <a:xfrm>
            <a:off x="6084888" y="11255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4D4D4D"/>
                </a:solidFill>
              </a:rPr>
              <a:t>Sinai Peninsula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867400" y="1268413"/>
            <a:ext cx="433388" cy="0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6" name="TextBox 60"/>
          <p:cNvSpPr txBox="1">
            <a:spLocks noChangeArrowheads="1"/>
          </p:cNvSpPr>
          <p:nvPr/>
        </p:nvSpPr>
        <p:spPr bwMode="auto">
          <a:xfrm rot="-396313">
            <a:off x="2411413" y="536575"/>
            <a:ext cx="1042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Strait of Gibraltar</a:t>
            </a:r>
          </a:p>
        </p:txBody>
      </p:sp>
      <p:sp>
        <p:nvSpPr>
          <p:cNvPr id="29757" name="TextBox 62"/>
          <p:cNvSpPr txBox="1">
            <a:spLocks noChangeArrowheads="1"/>
          </p:cNvSpPr>
          <p:nvPr/>
        </p:nvSpPr>
        <p:spPr bwMode="auto">
          <a:xfrm rot="-2469515">
            <a:off x="6019800" y="510381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Mozambique Channel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42988" y="4437063"/>
            <a:ext cx="1873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ATLANTIC</a:t>
            </a:r>
          </a:p>
          <a:p>
            <a:pPr algn="ctr">
              <a:defRPr/>
            </a:pPr>
            <a:endParaRPr lang="es-ES" sz="1050" b="1" spc="1000" dirty="0">
              <a:solidFill>
                <a:srgbClr val="4D4D4D"/>
              </a:solidFill>
            </a:endParaRPr>
          </a:p>
          <a:p>
            <a:pPr algn="ctr">
              <a:defRPr/>
            </a:pPr>
            <a:r>
              <a:rPr lang="es-ES" sz="1050" b="1" spc="10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35825" y="3141663"/>
            <a:ext cx="936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INDIAN</a:t>
            </a:r>
          </a:p>
          <a:p>
            <a:pPr algn="ctr">
              <a:defRPr/>
            </a:pPr>
            <a:r>
              <a:rPr lang="es-ES" sz="1050" b="1" spc="300" dirty="0">
                <a:solidFill>
                  <a:srgbClr val="4D4D4D"/>
                </a:solidFill>
              </a:rPr>
              <a:t>OCEAN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3445714">
            <a:off x="5545931" y="1831182"/>
            <a:ext cx="1457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RED SEA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941870">
            <a:off x="3295650" y="520700"/>
            <a:ext cx="2779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b="1" spc="600" dirty="0">
                <a:solidFill>
                  <a:srgbClr val="4D4D4D"/>
                </a:solidFill>
              </a:rPr>
              <a:t>MEDITERRANEAN SEA</a:t>
            </a:r>
          </a:p>
        </p:txBody>
      </p:sp>
      <p:sp>
        <p:nvSpPr>
          <p:cNvPr id="29762" name="TextBox 67"/>
          <p:cNvSpPr txBox="1">
            <a:spLocks noChangeArrowheads="1"/>
          </p:cNvSpPr>
          <p:nvPr/>
        </p:nvSpPr>
        <p:spPr bwMode="auto">
          <a:xfrm rot="2496613">
            <a:off x="1754188" y="2290763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Senegal R.</a:t>
            </a:r>
          </a:p>
        </p:txBody>
      </p:sp>
      <p:sp>
        <p:nvSpPr>
          <p:cNvPr id="29763" name="TextBox 69"/>
          <p:cNvSpPr txBox="1">
            <a:spLocks noChangeArrowheads="1"/>
          </p:cNvSpPr>
          <p:nvPr/>
        </p:nvSpPr>
        <p:spPr bwMode="auto">
          <a:xfrm rot="2851325">
            <a:off x="3042444" y="2536032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Niger R.</a:t>
            </a:r>
          </a:p>
        </p:txBody>
      </p:sp>
      <p:sp>
        <p:nvSpPr>
          <p:cNvPr id="29764" name="TextBox 70"/>
          <p:cNvSpPr txBox="1">
            <a:spLocks noChangeArrowheads="1"/>
          </p:cNvSpPr>
          <p:nvPr/>
        </p:nvSpPr>
        <p:spPr bwMode="auto">
          <a:xfrm rot="-2512685">
            <a:off x="3898900" y="3922713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Congo R.</a:t>
            </a:r>
          </a:p>
        </p:txBody>
      </p:sp>
      <p:sp>
        <p:nvSpPr>
          <p:cNvPr id="29765" name="TextBox 71"/>
          <p:cNvSpPr txBox="1">
            <a:spLocks noChangeArrowheads="1"/>
          </p:cNvSpPr>
          <p:nvPr/>
        </p:nvSpPr>
        <p:spPr bwMode="auto">
          <a:xfrm>
            <a:off x="4427538" y="59499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Orange R.</a:t>
            </a:r>
          </a:p>
        </p:txBody>
      </p:sp>
      <p:sp>
        <p:nvSpPr>
          <p:cNvPr id="29766" name="TextBox 72"/>
          <p:cNvSpPr txBox="1">
            <a:spLocks noChangeArrowheads="1"/>
          </p:cNvSpPr>
          <p:nvPr/>
        </p:nvSpPr>
        <p:spPr bwMode="auto">
          <a:xfrm rot="3275124">
            <a:off x="5291138" y="146208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Nile R.</a:t>
            </a:r>
          </a:p>
        </p:txBody>
      </p:sp>
      <p:sp>
        <p:nvSpPr>
          <p:cNvPr id="29767" name="TextBox 73"/>
          <p:cNvSpPr txBox="1">
            <a:spLocks noChangeArrowheads="1"/>
          </p:cNvSpPr>
          <p:nvPr/>
        </p:nvSpPr>
        <p:spPr bwMode="auto">
          <a:xfrm rot="2733059">
            <a:off x="5585619" y="4990307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Zambeze R.</a:t>
            </a:r>
          </a:p>
        </p:txBody>
      </p:sp>
      <p:sp>
        <p:nvSpPr>
          <p:cNvPr id="29768" name="TextBox 74"/>
          <p:cNvSpPr txBox="1">
            <a:spLocks noChangeArrowheads="1"/>
          </p:cNvSpPr>
          <p:nvPr/>
        </p:nvSpPr>
        <p:spPr bwMode="auto">
          <a:xfrm rot="1869192">
            <a:off x="5353050" y="548005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Limpopo R.</a:t>
            </a:r>
          </a:p>
        </p:txBody>
      </p:sp>
      <p:sp>
        <p:nvSpPr>
          <p:cNvPr id="29769" name="TextBox 75"/>
          <p:cNvSpPr txBox="1">
            <a:spLocks noChangeArrowheads="1"/>
          </p:cNvSpPr>
          <p:nvPr/>
        </p:nvSpPr>
        <p:spPr bwMode="auto">
          <a:xfrm>
            <a:off x="4211638" y="242093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Lake Chad</a:t>
            </a:r>
          </a:p>
        </p:txBody>
      </p:sp>
      <p:sp>
        <p:nvSpPr>
          <p:cNvPr id="29770" name="TextBox 76"/>
          <p:cNvSpPr txBox="1">
            <a:spLocks noChangeArrowheads="1"/>
          </p:cNvSpPr>
          <p:nvPr/>
        </p:nvSpPr>
        <p:spPr bwMode="auto">
          <a:xfrm rot="1561506">
            <a:off x="5156200" y="3079750"/>
            <a:ext cx="1079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Lake Turkana</a:t>
            </a:r>
          </a:p>
        </p:txBody>
      </p:sp>
      <p:sp>
        <p:nvSpPr>
          <p:cNvPr id="29771" name="TextBox 77"/>
          <p:cNvSpPr txBox="1">
            <a:spLocks noChangeArrowheads="1"/>
          </p:cNvSpPr>
          <p:nvPr/>
        </p:nvSpPr>
        <p:spPr bwMode="auto">
          <a:xfrm>
            <a:off x="5508625" y="3644900"/>
            <a:ext cx="64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Lake Victoria</a:t>
            </a:r>
          </a:p>
        </p:txBody>
      </p:sp>
      <p:sp>
        <p:nvSpPr>
          <p:cNvPr id="29772" name="TextBox 78"/>
          <p:cNvSpPr txBox="1">
            <a:spLocks noChangeArrowheads="1"/>
          </p:cNvSpPr>
          <p:nvPr/>
        </p:nvSpPr>
        <p:spPr bwMode="auto">
          <a:xfrm>
            <a:off x="4716463" y="4221163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Lake Tanganika</a:t>
            </a:r>
          </a:p>
        </p:txBody>
      </p:sp>
      <p:sp>
        <p:nvSpPr>
          <p:cNvPr id="29773" name="TextBox 79"/>
          <p:cNvSpPr txBox="1">
            <a:spLocks noChangeArrowheads="1"/>
          </p:cNvSpPr>
          <p:nvPr/>
        </p:nvSpPr>
        <p:spPr bwMode="auto">
          <a:xfrm>
            <a:off x="5948363" y="4589463"/>
            <a:ext cx="71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4D4D4D"/>
                </a:solidFill>
              </a:rPr>
              <a:t>Lake Malawi</a:t>
            </a:r>
          </a:p>
        </p:txBody>
      </p:sp>
      <p:sp>
        <p:nvSpPr>
          <p:cNvPr id="29774" name="TextBox 80"/>
          <p:cNvSpPr txBox="1">
            <a:spLocks noChangeArrowheads="1"/>
          </p:cNvSpPr>
          <p:nvPr/>
        </p:nvSpPr>
        <p:spPr bwMode="auto">
          <a:xfrm>
            <a:off x="4932363" y="3365500"/>
            <a:ext cx="833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4D4D4D"/>
                </a:solidFill>
              </a:rPr>
              <a:t>Lake Albert</a:t>
            </a:r>
          </a:p>
        </p:txBody>
      </p:sp>
      <p:sp>
        <p:nvSpPr>
          <p:cNvPr id="29775" name="TextBox 81"/>
          <p:cNvSpPr txBox="1">
            <a:spLocks noChangeArrowheads="1"/>
          </p:cNvSpPr>
          <p:nvPr/>
        </p:nvSpPr>
        <p:spPr bwMode="auto">
          <a:xfrm>
            <a:off x="4643438" y="4941888"/>
            <a:ext cx="855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Victoria Falls</a:t>
            </a:r>
          </a:p>
        </p:txBody>
      </p:sp>
      <p:pic>
        <p:nvPicPr>
          <p:cNvPr id="29776" name="Picture 2" descr="http://bligoo.com/media/users/1/79903/images/public/4621/Victoria-Falls-2.jpg?v=1271919235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77" name="Group 93"/>
          <p:cNvGrpSpPr>
            <a:grpSpLocks/>
          </p:cNvGrpSpPr>
          <p:nvPr/>
        </p:nvGrpSpPr>
        <p:grpSpPr bwMode="auto">
          <a:xfrm>
            <a:off x="5219700" y="5135563"/>
            <a:ext cx="73025" cy="165100"/>
            <a:chOff x="5220072" y="5157192"/>
            <a:chExt cx="72008" cy="165502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5220072" y="5157192"/>
              <a:ext cx="0" cy="165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5287384" y="5157192"/>
              <a:ext cx="4696" cy="165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778" name="TextBox 94"/>
          <p:cNvSpPr txBox="1">
            <a:spLocks noChangeArrowheads="1"/>
          </p:cNvSpPr>
          <p:nvPr/>
        </p:nvSpPr>
        <p:spPr bwMode="auto">
          <a:xfrm rot="2667493">
            <a:off x="6475413" y="3322638"/>
            <a:ext cx="811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Shabeelle R.</a:t>
            </a:r>
          </a:p>
        </p:txBody>
      </p:sp>
      <p:sp>
        <p:nvSpPr>
          <p:cNvPr id="29779" name="Rectangle 85"/>
          <p:cNvSpPr>
            <a:spLocks noChangeArrowheads="1"/>
          </p:cNvSpPr>
          <p:nvPr/>
        </p:nvSpPr>
        <p:spPr bwMode="auto">
          <a:xfrm>
            <a:off x="4267200" y="5148263"/>
            <a:ext cx="884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24400" y="6553200"/>
            <a:ext cx="1066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Agulhas</a:t>
            </a:r>
          </a:p>
        </p:txBody>
      </p:sp>
      <p:sp>
        <p:nvSpPr>
          <p:cNvPr id="87" name="TextBox 86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88" name="TextBox 87"/>
          <p:cNvSpPr txBox="1"/>
          <p:nvPr/>
        </p:nvSpPr>
        <p:spPr>
          <a:xfrm rot="17371938">
            <a:off x="5461000" y="2455863"/>
            <a:ext cx="8382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Sudan Valley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29000" y="3289300"/>
            <a:ext cx="533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Bioko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29000" y="3365500"/>
            <a:ext cx="609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Biafra G.</a:t>
            </a:r>
          </a:p>
        </p:txBody>
      </p:sp>
      <p:sp>
        <p:nvSpPr>
          <p:cNvPr id="29785" name="TextBox 91"/>
          <p:cNvSpPr txBox="1">
            <a:spLocks noChangeArrowheads="1"/>
          </p:cNvSpPr>
          <p:nvPr/>
        </p:nvSpPr>
        <p:spPr bwMode="auto">
          <a:xfrm rot="2331664">
            <a:off x="1727200" y="2678113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595959"/>
                </a:solidFill>
              </a:rPr>
              <a:t>Gambia R.</a:t>
            </a:r>
          </a:p>
        </p:txBody>
      </p:sp>
      <p:sp>
        <p:nvSpPr>
          <p:cNvPr id="29786" name="TextBox 92"/>
          <p:cNvSpPr txBox="1">
            <a:spLocks noChangeArrowheads="1"/>
          </p:cNvSpPr>
          <p:nvPr/>
        </p:nvSpPr>
        <p:spPr bwMode="auto">
          <a:xfrm>
            <a:off x="5638800" y="914400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Suez Canal</a:t>
            </a:r>
          </a:p>
        </p:txBody>
      </p:sp>
      <p:sp>
        <p:nvSpPr>
          <p:cNvPr id="94" name="TextBox 93"/>
          <p:cNvSpPr txBox="1"/>
          <p:nvPr/>
        </p:nvSpPr>
        <p:spPr>
          <a:xfrm rot="17521896">
            <a:off x="6220619" y="1875632"/>
            <a:ext cx="14065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Bab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 el Mandeb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029200" y="1003300"/>
            <a:ext cx="6858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rgbClr val="000000"/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Nile Delta</a:t>
            </a:r>
          </a:p>
        </p:txBody>
      </p:sp>
      <p:sp>
        <p:nvSpPr>
          <p:cNvPr id="96" name="TextBox 95"/>
          <p:cNvSpPr txBox="1"/>
          <p:nvPr/>
        </p:nvSpPr>
        <p:spPr>
          <a:xfrm rot="20031464">
            <a:off x="6321425" y="4302125"/>
            <a:ext cx="9906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Cape Delgado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ea typeface="+mj-ea"/>
                <a:cs typeface="+mj-cs"/>
              </a:rPr>
              <a:t>AFRICAN RELIEF: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524000"/>
            <a:ext cx="8642350" cy="45720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It is _____ but its average altitude is ______ (750m) due to its ____________ and ___________.</a:t>
            </a: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endParaRPr lang="es-ES" sz="2200" b="1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2200" smtClean="0">
                <a:solidFill>
                  <a:srgbClr val="000000"/>
                </a:solidFill>
                <a:latin typeface="Franklin Gothic Medium" pitchFamily="36" charset="0"/>
              </a:rPr>
              <a:t>Landforms in Africa:</a:t>
            </a:r>
            <a:endParaRPr lang="es-ES" sz="2200" b="1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Plateaus:</a:t>
            </a:r>
            <a:r>
              <a:rPr lang="en-GB" sz="17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 Bié / Katanga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Old massifs:</a:t>
            </a:r>
            <a:r>
              <a:rPr lang="en-GB" sz="17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 Ethiopian Highlands / Tibetsi Mountains / Ahaggar Mountains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Depressions:</a:t>
            </a:r>
            <a:r>
              <a:rPr lang="en-GB" sz="17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 Niger, Chad, River Congo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Geological Rifts:</a:t>
            </a:r>
            <a:r>
              <a:rPr lang="en-GB" sz="17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 Rift Valley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Plains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7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Young mountain ranges: </a:t>
            </a:r>
            <a:r>
              <a:rPr lang="en-GB" sz="17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Atlas, Drakensberg Mountains</a:t>
            </a:r>
            <a:endParaRPr lang="es-ES" sz="1700" b="1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eaLnBrk="1" hangingPunct="1">
              <a:lnSpc>
                <a:spcPct val="80000"/>
              </a:lnSpc>
              <a:buFont typeface="Wingdings 2" pitchFamily="36" charset="2"/>
              <a:buChar char=""/>
              <a:tabLst>
                <a:tab pos="88900" algn="l"/>
                <a:tab pos="273050" algn="l"/>
              </a:tabLst>
            </a:pPr>
            <a:endParaRPr lang="es-ES" sz="2200" smtClean="0">
              <a:latin typeface="Franklin Gothic Medium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ea typeface="+mj-ea"/>
                <a:cs typeface="+mj-cs"/>
              </a:rPr>
              <a:t>AFRICAN COASTS: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4000"/>
            <a:ext cx="8642350" cy="4497388"/>
          </a:xfrm>
        </p:spPr>
        <p:txBody>
          <a:bodyPr>
            <a:normAutofit fontScale="700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274320" algn="l"/>
                <a:tab pos="90170" algn="l"/>
              </a:tabLst>
              <a:defRPr/>
            </a:pPr>
            <a:r>
              <a:rPr lang="en-US" sz="3100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They have ____ coastal features.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274320" algn="l"/>
                <a:tab pos="90170" algn="l"/>
              </a:tabLst>
              <a:defRPr/>
            </a:pPr>
            <a:endParaRPr lang="en-US" sz="3100" kern="0" dirty="0" smtClean="0">
              <a:solidFill>
                <a:srgbClr val="000000"/>
              </a:solidFill>
              <a:latin typeface="+mj-lt"/>
              <a:ea typeface="Comic Sans MS"/>
              <a:cs typeface="Comic Sans MS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274320" algn="l"/>
                <a:tab pos="90170" algn="l"/>
              </a:tabLst>
              <a:defRPr/>
            </a:pPr>
            <a:r>
              <a:rPr lang="en-US" sz="3100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The most important are: </a:t>
            </a: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Somali Peninsula (Horn of Africa)</a:t>
            </a: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Gulf of Guinea</a:t>
            </a: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Gulf of Aden</a:t>
            </a: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Cape of Good Hope</a:t>
            </a: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Cape of </a:t>
            </a:r>
            <a:r>
              <a:rPr lang="en-US" sz="2700" b="1" kern="0" dirty="0" err="1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Guardafui</a:t>
            </a:r>
            <a:endParaRPr lang="en-US" sz="2700" b="1" kern="0" dirty="0" smtClean="0">
              <a:solidFill>
                <a:srgbClr val="000000"/>
              </a:solidFill>
              <a:latin typeface="+mj-lt"/>
              <a:ea typeface="Comic Sans MS"/>
              <a:cs typeface="Comic Sans MS"/>
            </a:endParaRPr>
          </a:p>
          <a:p>
            <a:pPr marL="808038" lvl="2" indent="-1825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274320" algn="l"/>
                <a:tab pos="180340" algn="l"/>
              </a:tabLst>
              <a:defRPr/>
            </a:pPr>
            <a:r>
              <a:rPr lang="en-US" sz="2700" b="1" kern="0" dirty="0" smtClean="0">
                <a:solidFill>
                  <a:srgbClr val="000000"/>
                </a:solidFill>
                <a:latin typeface="+mj-lt"/>
                <a:ea typeface="Comic Sans MS"/>
                <a:cs typeface="Comic Sans MS"/>
              </a:rPr>
              <a:t>Island of Madagascar.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ea typeface="+mj-ea"/>
                <a:cs typeface="+mj-cs"/>
              </a:rPr>
              <a:t>AFRICAN WATERS: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0825" y="1524000"/>
            <a:ext cx="8642350" cy="485775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1800" smtClean="0">
                <a:solidFill>
                  <a:srgbClr val="000000"/>
                </a:solidFill>
                <a:latin typeface="Franklin Gothic Medium" pitchFamily="36" charset="0"/>
              </a:rPr>
              <a:t>African rivers are quite ________ depending on where their waters flow to:</a:t>
            </a:r>
            <a:endParaRPr lang="es-ES" sz="18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9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The rivers that flow into the Atlantic Ocean: </a:t>
            </a:r>
            <a:r>
              <a:rPr lang="en-GB" sz="19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are _____ and ____________. Ej: Congo river / Niger River / Orange River.</a:t>
            </a: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endParaRPr lang="es-ES" sz="400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9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Rivers that flow into the Indian Ocean: </a:t>
            </a:r>
            <a:r>
              <a:rPr lang="en-GB" sz="19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are __________. Ej: Shabeelle river.</a:t>
            </a: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endParaRPr lang="es-ES" sz="600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marL="808038" lvl="2" indent="-182563" algn="just" eaLnBrk="1" hangingPunct="1">
              <a:lnSpc>
                <a:spcPct val="130000"/>
              </a:lnSpc>
              <a:buFont typeface="Wingdings" pitchFamily="36" charset="2"/>
              <a:buChar char=""/>
              <a:tabLst>
                <a:tab pos="88900" algn="l"/>
                <a:tab pos="273050" algn="l"/>
              </a:tabLst>
            </a:pPr>
            <a:r>
              <a:rPr lang="en-GB" sz="1900" b="1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Rivers that flow into the Mediterranean Sea: </a:t>
            </a:r>
            <a:r>
              <a:rPr lang="en-GB" sz="1900" smtClean="0">
                <a:solidFill>
                  <a:srgbClr val="000000"/>
                </a:solidFill>
                <a:latin typeface="Franklin Gothic Medium" pitchFamily="36" charset="0"/>
                <a:ea typeface="ＭＳ Ｐゴシック" pitchFamily="36" charset="-128"/>
              </a:rPr>
              <a:t>are _______ and have little _______, except for the Nile river, which is also the __________ river in the world. In this desert area there are ___________ (channels in which rivers flow) that remain dry most of the year, known as “_______” in Arabic.</a:t>
            </a:r>
            <a:endParaRPr lang="es-ES" sz="1900" smtClean="0">
              <a:solidFill>
                <a:srgbClr val="000000"/>
              </a:solidFill>
              <a:latin typeface="Franklin Gothic Medium" pitchFamily="36" charset="0"/>
              <a:ea typeface="ＭＳ Ｐゴシック" pitchFamily="36" charset="-128"/>
            </a:endParaRPr>
          </a:p>
          <a:p>
            <a:pPr algn="just" eaLnBrk="1" hangingPunct="1">
              <a:lnSpc>
                <a:spcPct val="130000"/>
              </a:lnSpc>
              <a:buFont typeface="Wingdings 2" pitchFamily="36" charset="2"/>
              <a:buNone/>
              <a:tabLst>
                <a:tab pos="88900" algn="l"/>
                <a:tab pos="273050" algn="l"/>
              </a:tabLst>
            </a:pPr>
            <a:endParaRPr lang="es-ES" sz="18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36" charset="2"/>
              <a:buChar char="v"/>
              <a:tabLst>
                <a:tab pos="88900" algn="l"/>
                <a:tab pos="273050" algn="l"/>
              </a:tabLst>
            </a:pPr>
            <a:r>
              <a:rPr lang="en-GB" sz="1800" smtClean="0">
                <a:solidFill>
                  <a:srgbClr val="000000"/>
                </a:solidFill>
                <a:latin typeface="Franklin Gothic Medium" pitchFamily="36" charset="0"/>
              </a:rPr>
              <a:t>There are many </a:t>
            </a:r>
            <a:r>
              <a:rPr lang="en-GB" sz="1800" b="1" smtClean="0">
                <a:solidFill>
                  <a:srgbClr val="000000"/>
                </a:solidFill>
                <a:latin typeface="Franklin Gothic Medium" pitchFamily="36" charset="0"/>
              </a:rPr>
              <a:t>lakes</a:t>
            </a:r>
            <a:r>
              <a:rPr lang="en-GB" sz="1800" smtClean="0">
                <a:solidFill>
                  <a:srgbClr val="000000"/>
                </a:solidFill>
                <a:latin typeface="Franklin Gothic Medium" pitchFamily="36" charset="0"/>
              </a:rPr>
              <a:t> in the area of the Rift Valley. Ej: Lake Victoria, Lake Tanganica, Lake Albert.</a:t>
            </a:r>
            <a:endParaRPr lang="es-ES" sz="1800" smtClean="0">
              <a:solidFill>
                <a:srgbClr val="000000"/>
              </a:solidFill>
              <a:latin typeface="Franklin Gothic Medium" pitchFamily="36" charset="0"/>
            </a:endParaRPr>
          </a:p>
          <a:p>
            <a:pPr eaLnBrk="1" hangingPunct="1">
              <a:lnSpc>
                <a:spcPct val="80000"/>
              </a:lnSpc>
              <a:buFont typeface="Wingdings 2" pitchFamily="36" charset="2"/>
              <a:buChar char=""/>
              <a:tabLst>
                <a:tab pos="88900" algn="l"/>
                <a:tab pos="273050" algn="l"/>
              </a:tabLst>
            </a:pPr>
            <a:endParaRPr lang="es-ES" sz="2200" smtClean="0">
              <a:latin typeface="Franklin Gothic Medium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PLATEAUS</a:t>
            </a:r>
          </a:p>
        </p:txBody>
      </p:sp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Katanga  plateau</a:t>
            </a: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Bié  plateau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Adamawa </a:t>
            </a:r>
          </a:p>
          <a:p>
            <a:pPr algn="ctr"/>
            <a:r>
              <a:rPr lang="es-ES" sz="700" b="1"/>
              <a:t>plateau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419600" y="51816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S. African plateau</a:t>
            </a:r>
          </a:p>
        </p:txBody>
      </p:sp>
      <p:sp>
        <p:nvSpPr>
          <p:cNvPr id="8" name="TextBox 7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MOUNTAIN RANGES</a:t>
            </a:r>
          </a:p>
        </p:txBody>
      </p:sp>
      <p:sp>
        <p:nvSpPr>
          <p:cNvPr id="16388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Atlas mountains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Ahaggar Mts.</a:t>
            </a:r>
          </a:p>
        </p:txBody>
      </p: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Tibesti Mts.</a:t>
            </a: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Marra Mts.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Bongos Mts.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Ethiopian Highlands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 rot="16381227">
            <a:off x="5005972" y="3759384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 err="1" smtClean="0"/>
              <a:t>Mitumb</a:t>
            </a:r>
            <a:r>
              <a:rPr lang="es-ES" sz="800" b="1" dirty="0" err="1"/>
              <a:t>a</a:t>
            </a:r>
            <a:endParaRPr lang="es-ES" sz="800" b="1" dirty="0"/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Muchinga Mts.</a:t>
            </a: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Drakensberg Mts.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5181600"/>
            <a:ext cx="685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</a:rPr>
              <a:t>S. African plateau</a:t>
            </a:r>
          </a:p>
        </p:txBody>
      </p:sp>
      <p:sp>
        <p:nvSpPr>
          <p:cNvPr id="17" name="TextBox 16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 rot="21134148">
            <a:off x="4939046" y="3496111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 err="1" smtClean="0"/>
              <a:t>Ruwenzori</a:t>
            </a:r>
            <a:endParaRPr lang="es-E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peaks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17422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17423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27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29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/>
              <a:t>Mt. Stanley</a:t>
            </a: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4343400" y="51816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23" name="TextBox 22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6486" t="12595" r="17569" b="16425"/>
          <a:stretch>
            <a:fillRect/>
          </a:stretch>
        </p:blipFill>
        <p:spPr bwMode="auto">
          <a:xfrm>
            <a:off x="179388" y="30163"/>
            <a:ext cx="79279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1013" y="0"/>
            <a:ext cx="1042987" cy="6858000"/>
          </a:xfrm>
        </p:spPr>
        <p:txBody>
          <a:bodyPr vert="ver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depressions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8436" name="TextBox 14"/>
          <p:cNvSpPr txBox="1">
            <a:spLocks noChangeArrowheads="1"/>
          </p:cNvSpPr>
          <p:nvPr/>
        </p:nvSpPr>
        <p:spPr bwMode="auto">
          <a:xfrm>
            <a:off x="4787900" y="45085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Katanga  plateau</a:t>
            </a:r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4356100" y="4581525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Bié  plateau</a:t>
            </a:r>
          </a:p>
        </p:txBody>
      </p:sp>
      <p:sp>
        <p:nvSpPr>
          <p:cNvPr id="18438" name="TextBox 14"/>
          <p:cNvSpPr txBox="1">
            <a:spLocks noChangeArrowheads="1"/>
          </p:cNvSpPr>
          <p:nvPr/>
        </p:nvSpPr>
        <p:spPr bwMode="auto">
          <a:xfrm rot="-708748">
            <a:off x="3730625" y="2930525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Adamawa </a:t>
            </a:r>
          </a:p>
          <a:p>
            <a:pPr algn="ctr"/>
            <a:r>
              <a:rPr lang="es-ES" sz="700" b="1">
                <a:solidFill>
                  <a:srgbClr val="4D4D4D"/>
                </a:solidFill>
              </a:rPr>
              <a:t>plateau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 rot="-1113067">
            <a:off x="2566988" y="7842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Atlas mountains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3348038" y="1433513"/>
            <a:ext cx="71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Ahaggar Mts.</a:t>
            </a: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4211638" y="17002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Tibesti Mts.</a:t>
            </a:r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4859338" y="22764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Marra Mts.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4787900" y="2852738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Bongos Mts.</a:t>
            </a: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5867400" y="27305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Ethiopian Highlands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 rot="-5218773">
            <a:off x="4994275" y="3749675"/>
            <a:ext cx="1008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Mitumb Mts.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 rot="-3103180">
            <a:off x="5213351" y="4641850"/>
            <a:ext cx="79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Muchinga Mts.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 rot="-1770078">
            <a:off x="4814888" y="6153150"/>
            <a:ext cx="920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D4D4D"/>
                </a:solidFill>
              </a:rPr>
              <a:t>Drakensberg Mts.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6156325" y="3633788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9" name="TextBox 17"/>
          <p:cNvSpPr txBox="1">
            <a:spLocks noChangeArrowheads="1"/>
          </p:cNvSpPr>
          <p:nvPr/>
        </p:nvSpPr>
        <p:spPr bwMode="auto">
          <a:xfrm>
            <a:off x="6156325" y="3573463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Kenya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156325" y="392271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51" name="TextBox 19"/>
          <p:cNvSpPr txBox="1">
            <a:spLocks noChangeArrowheads="1"/>
          </p:cNvSpPr>
          <p:nvPr/>
        </p:nvSpPr>
        <p:spPr bwMode="auto">
          <a:xfrm>
            <a:off x="6156325" y="3876675"/>
            <a:ext cx="936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Kilimanjaro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56250" y="3573463"/>
            <a:ext cx="95250" cy="82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53" name="TextBox 21"/>
          <p:cNvSpPr txBox="1">
            <a:spLocks noChangeArrowheads="1"/>
          </p:cNvSpPr>
          <p:nvPr/>
        </p:nvSpPr>
        <p:spPr bwMode="auto">
          <a:xfrm rot="-1108868">
            <a:off x="5521325" y="3465513"/>
            <a:ext cx="720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00" b="1">
                <a:solidFill>
                  <a:srgbClr val="4D4D4D"/>
                </a:solidFill>
              </a:rPr>
              <a:t>Mt. Stanley</a:t>
            </a:r>
          </a:p>
        </p:txBody>
      </p:sp>
      <p:sp>
        <p:nvSpPr>
          <p:cNvPr id="18454" name="TextBox 22"/>
          <p:cNvSpPr txBox="1">
            <a:spLocks noChangeArrowheads="1"/>
          </p:cNvSpPr>
          <p:nvPr/>
        </p:nvSpPr>
        <p:spPr bwMode="auto">
          <a:xfrm>
            <a:off x="2484438" y="2276475"/>
            <a:ext cx="935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Niger basin</a:t>
            </a:r>
          </a:p>
        </p:txBody>
      </p:sp>
      <p:sp>
        <p:nvSpPr>
          <p:cNvPr id="18455" name="TextBox 23"/>
          <p:cNvSpPr txBox="1">
            <a:spLocks noChangeArrowheads="1"/>
          </p:cNvSpPr>
          <p:nvPr/>
        </p:nvSpPr>
        <p:spPr bwMode="auto">
          <a:xfrm>
            <a:off x="3779838" y="23193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Chad</a:t>
            </a:r>
          </a:p>
          <a:p>
            <a:pPr algn="ctr"/>
            <a:endParaRPr lang="es-ES" sz="800" b="1"/>
          </a:p>
          <a:p>
            <a:pPr algn="ctr"/>
            <a:r>
              <a:rPr lang="es-ES" sz="800" b="1"/>
              <a:t>basin</a:t>
            </a:r>
          </a:p>
        </p:txBody>
      </p:sp>
      <p:sp>
        <p:nvSpPr>
          <p:cNvPr id="18456" name="TextBox 24"/>
          <p:cNvSpPr txBox="1">
            <a:spLocks noChangeArrowheads="1"/>
          </p:cNvSpPr>
          <p:nvPr/>
        </p:nvSpPr>
        <p:spPr bwMode="auto">
          <a:xfrm>
            <a:off x="4643438" y="3500438"/>
            <a:ext cx="57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Congo</a:t>
            </a:r>
          </a:p>
          <a:p>
            <a:pPr algn="ctr"/>
            <a:r>
              <a:rPr lang="es-ES" sz="800" b="1"/>
              <a:t>basin</a:t>
            </a:r>
          </a:p>
        </p:txBody>
      </p:sp>
      <p:sp>
        <p:nvSpPr>
          <p:cNvPr id="18457" name="Rectangle 24"/>
          <p:cNvSpPr>
            <a:spLocks noChangeArrowheads="1"/>
          </p:cNvSpPr>
          <p:nvPr/>
        </p:nvSpPr>
        <p:spPr bwMode="auto">
          <a:xfrm>
            <a:off x="4267200" y="51816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>
                <a:solidFill>
                  <a:srgbClr val="404040"/>
                </a:solidFill>
              </a:rPr>
              <a:t>S. African plateau</a:t>
            </a:r>
          </a:p>
        </p:txBody>
      </p:sp>
      <p:sp>
        <p:nvSpPr>
          <p:cNvPr id="26" name="TextBox 25"/>
          <p:cNvSpPr txBox="1"/>
          <p:nvPr/>
        </p:nvSpPr>
        <p:spPr>
          <a:xfrm rot="19650094">
            <a:off x="5156200" y="2428875"/>
            <a:ext cx="609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Darfur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1900</Words>
  <Application>Microsoft Macintosh PowerPoint</Application>
  <PresentationFormat>Presentación en pantalla (4:3)</PresentationFormat>
  <Paragraphs>800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Franklin Gothic Medium</vt:lpstr>
      <vt:lpstr>ＭＳ Ｐゴシック</vt:lpstr>
      <vt:lpstr>Franklin Gothic Book</vt:lpstr>
      <vt:lpstr>Wingdings 2</vt:lpstr>
      <vt:lpstr>Calibri</vt:lpstr>
      <vt:lpstr>Berlin Sans FB Demi</vt:lpstr>
      <vt:lpstr>Wingdings</vt:lpstr>
      <vt:lpstr>Comic Sans MS</vt:lpstr>
      <vt:lpstr>Trek</vt:lpstr>
      <vt:lpstr>AFRICA: RELIEF AND WATERS</vt:lpstr>
      <vt:lpstr>CHARACTERISTICS:</vt:lpstr>
      <vt:lpstr>AFRICAN RELIEF:</vt:lpstr>
      <vt:lpstr>AFRICAN COASTS:</vt:lpstr>
      <vt:lpstr>AFRICAN WATERS:</vt:lpstr>
      <vt:lpstr>PLATEAUS</vt:lpstr>
      <vt:lpstr>MOUNTAIN RANGES</vt:lpstr>
      <vt:lpstr>peaks</vt:lpstr>
      <vt:lpstr>depressions</vt:lpstr>
      <vt:lpstr>deserts</vt:lpstr>
      <vt:lpstr>VALLEYS</vt:lpstr>
      <vt:lpstr>ISLANDS</vt:lpstr>
      <vt:lpstr>GULFS</vt:lpstr>
      <vt:lpstr>CAPES</vt:lpstr>
      <vt:lpstr>PENINSULAS</vt:lpstr>
      <vt:lpstr>STRAITS</vt:lpstr>
      <vt:lpstr>SEAS &amp; OCEANS</vt:lpstr>
      <vt:lpstr>rivers</vt:lpstr>
      <vt:lpstr>LAKES</vt:lpstr>
      <vt:lpstr>OTHERS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OCEANIA: relief and waters</dc:title>
  <dc:creator>USER</dc:creator>
  <cp:lastModifiedBy>Profesorado</cp:lastModifiedBy>
  <cp:revision>109</cp:revision>
  <dcterms:created xsi:type="dcterms:W3CDTF">2012-01-30T19:02:58Z</dcterms:created>
  <dcterms:modified xsi:type="dcterms:W3CDTF">2018-04-11T07:21:59Z</dcterms:modified>
</cp:coreProperties>
</file>