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58" r:id="rId5"/>
    <p:sldId id="273" r:id="rId6"/>
    <p:sldId id="265" r:id="rId7"/>
    <p:sldId id="274" r:id="rId8"/>
    <p:sldId id="275" r:id="rId9"/>
    <p:sldId id="277" r:id="rId10"/>
    <p:sldId id="278" r:id="rId11"/>
    <p:sldId id="279" r:id="rId12"/>
    <p:sldId id="282" r:id="rId13"/>
    <p:sldId id="280" r:id="rId14"/>
    <p:sldId id="283" r:id="rId15"/>
    <p:sldId id="276" r:id="rId16"/>
    <p:sldId id="266" r:id="rId17"/>
    <p:sldId id="26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29DA"/>
    <a:srgbClr val="1802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7B0EE-2246-44C1-A533-D32480D11FAD}" type="datetimeFigureOut">
              <a:rPr lang="es-ES" smtClean="0"/>
              <a:pPr/>
              <a:t>09/12/2018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2EBC-0D84-42E6-BFFF-C7B102AD27D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_EoP27HUFXuI/TBNwOZDovGI/AAAAAAAAAws/YnN4OZxTJB0/s400/Creaci%C3%B3n+de+un+Climogr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140" y="836711"/>
            <a:ext cx="7678292" cy="55091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1 Rectángulo"/>
          <p:cNvSpPr/>
          <p:nvPr/>
        </p:nvSpPr>
        <p:spPr>
          <a:xfrm>
            <a:off x="0" y="2348880"/>
            <a:ext cx="788436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CLIMOGRAPHS</a:t>
            </a:r>
          </a:p>
          <a:p>
            <a:pPr algn="ctr"/>
            <a:r>
              <a:rPr lang="es-E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and  CLIMATES</a:t>
            </a:r>
            <a:endParaRPr lang="es-E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699792" y="19888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23528" y="188640"/>
            <a:ext cx="50920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data 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http://www.saodomingos.ind.br/produtos/impresso/2012/fotos/tudo/6660-5%20-%20papel%20milimet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207845" cy="4212468"/>
          </a:xfrm>
          <a:prstGeom prst="rect">
            <a:avLst/>
          </a:prstGeom>
          <a:noFill/>
        </p:spPr>
      </p:pic>
      <p:sp>
        <p:nvSpPr>
          <p:cNvPr id="11" name="10 Bisel"/>
          <p:cNvSpPr/>
          <p:nvPr/>
        </p:nvSpPr>
        <p:spPr>
          <a:xfrm>
            <a:off x="1115616" y="5805264"/>
            <a:ext cx="7200800" cy="98072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We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add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template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of data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related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that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specific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climograph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very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important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so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we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always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can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check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correct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data.</a:t>
            </a:r>
            <a:endParaRPr lang="es-ES" b="1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491880" y="4797152"/>
            <a:ext cx="2448272" cy="0"/>
          </a:xfrm>
          <a:prstGeom prst="line">
            <a:avLst/>
          </a:prstGeom>
          <a:ln w="38100">
            <a:solidFill>
              <a:srgbClr val="180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370790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239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13995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35597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49999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716016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71601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4932040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148064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14806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5364088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536408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558011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57241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3419872" y="479715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180256"/>
                </a:solidFill>
              </a:rPr>
              <a:t>E  F  M A  M  J  JL A  S  O N  D </a:t>
            </a:r>
            <a:endParaRPr lang="es-ES" sz="1600" b="1" dirty="0">
              <a:solidFill>
                <a:srgbClr val="180256"/>
              </a:solidFill>
            </a:endParaRPr>
          </a:p>
        </p:txBody>
      </p:sp>
      <p:grpSp>
        <p:nvGrpSpPr>
          <p:cNvPr id="2" name="100 Grupo"/>
          <p:cNvGrpSpPr/>
          <p:nvPr/>
        </p:nvGrpSpPr>
        <p:grpSpPr>
          <a:xfrm rot="5400000">
            <a:off x="2231740" y="3537012"/>
            <a:ext cx="2448272" cy="72008"/>
            <a:chOff x="1763688" y="2924944"/>
            <a:chExt cx="2448272" cy="72008"/>
          </a:xfrm>
        </p:grpSpPr>
        <p:cxnSp>
          <p:nvCxnSpPr>
            <p:cNvPr id="77" name="76 Conector recto"/>
            <p:cNvCxnSpPr/>
            <p:nvPr/>
          </p:nvCxnSpPr>
          <p:spPr>
            <a:xfrm>
              <a:off x="1763688" y="2924944"/>
              <a:ext cx="2448272" cy="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62778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>
              <a:off x="277180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98782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>
              <a:off x="3203848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341987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363589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85192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>
              <a:off x="39959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101 Grupo"/>
          <p:cNvGrpSpPr/>
          <p:nvPr/>
        </p:nvGrpSpPr>
        <p:grpSpPr>
          <a:xfrm rot="16200000">
            <a:off x="4752020" y="3537012"/>
            <a:ext cx="2448272" cy="72008"/>
            <a:chOff x="1763688" y="2924944"/>
            <a:chExt cx="2448272" cy="72008"/>
          </a:xfrm>
        </p:grpSpPr>
        <p:cxnSp>
          <p:nvCxnSpPr>
            <p:cNvPr id="103" name="102 Conector recto"/>
            <p:cNvCxnSpPr/>
            <p:nvPr/>
          </p:nvCxnSpPr>
          <p:spPr>
            <a:xfrm>
              <a:off x="1763688" y="2924944"/>
              <a:ext cx="2448272" cy="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>
              <a:off x="262778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277180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>
              <a:off x="298782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>
              <a:off x="3203848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>
              <a:off x="341987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>
              <a:off x="363589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>
              <a:off x="385192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>
              <a:off x="39959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100 Grupo"/>
          <p:cNvGrpSpPr/>
          <p:nvPr/>
        </p:nvGrpSpPr>
        <p:grpSpPr>
          <a:xfrm rot="5400000">
            <a:off x="3095836" y="5121188"/>
            <a:ext cx="720080" cy="72008"/>
            <a:chOff x="1763688" y="2924944"/>
            <a:chExt cx="720080" cy="72008"/>
          </a:xfrm>
        </p:grpSpPr>
        <p:cxnSp>
          <p:nvCxnSpPr>
            <p:cNvPr id="50" name="49 Conector recto"/>
            <p:cNvCxnSpPr/>
            <p:nvPr/>
          </p:nvCxnSpPr>
          <p:spPr>
            <a:xfrm rot="16200000">
              <a:off x="2123728" y="2564904"/>
              <a:ext cx="0" cy="72008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66 CuadroTexto"/>
          <p:cNvSpPr txBox="1"/>
          <p:nvPr/>
        </p:nvSpPr>
        <p:spPr>
          <a:xfrm>
            <a:off x="-126064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203848" y="46531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6012160" y="46531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3131840" y="443711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6012160" y="444814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3131840" y="42210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6012160" y="42210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3131840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30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6012160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60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3131840" y="37890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6012160" y="37890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80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6012160" y="357301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100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6012160" y="335699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012160" y="31409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3059832" y="486916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-10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3059832" y="508518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-20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2699792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 ºC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594015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P mm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6804248" y="48691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P= 2T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406794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699792" y="19888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0" y="260648"/>
            <a:ext cx="8682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represent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temperatures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http://www.saodomingos.ind.br/produtos/impresso/2012/fotos/tudo/6660-5%20-%20papel%20milimet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207845" cy="4212468"/>
          </a:xfrm>
          <a:prstGeom prst="rect">
            <a:avLst/>
          </a:prstGeom>
          <a:noFill/>
        </p:spPr>
      </p:pic>
      <p:sp>
        <p:nvSpPr>
          <p:cNvPr id="11" name="10 Bisel"/>
          <p:cNvSpPr/>
          <p:nvPr/>
        </p:nvSpPr>
        <p:spPr>
          <a:xfrm>
            <a:off x="1115616" y="5733256"/>
            <a:ext cx="7200800" cy="98072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3.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Subsequently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temperatures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are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represented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by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points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we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will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make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middle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space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for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each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month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These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points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are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eventually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connected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by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a red line.</a:t>
            </a:r>
            <a:endParaRPr lang="es-ES" b="1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491880" y="4797152"/>
            <a:ext cx="2448272" cy="0"/>
          </a:xfrm>
          <a:prstGeom prst="line">
            <a:avLst/>
          </a:prstGeom>
          <a:ln w="38100">
            <a:solidFill>
              <a:srgbClr val="180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370790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239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13995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35597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49999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716016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71601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4932040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148064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14806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5364088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536408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558011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57241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3419872" y="479715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180256"/>
                </a:solidFill>
              </a:rPr>
              <a:t>E  F  M A  M  J  JL A  S  O N  D </a:t>
            </a:r>
            <a:endParaRPr lang="es-ES" sz="1600" b="1" dirty="0">
              <a:solidFill>
                <a:srgbClr val="180256"/>
              </a:solidFill>
            </a:endParaRPr>
          </a:p>
        </p:txBody>
      </p:sp>
      <p:grpSp>
        <p:nvGrpSpPr>
          <p:cNvPr id="2" name="100 Grupo"/>
          <p:cNvGrpSpPr/>
          <p:nvPr/>
        </p:nvGrpSpPr>
        <p:grpSpPr>
          <a:xfrm rot="5400000">
            <a:off x="2231740" y="3537012"/>
            <a:ext cx="2448272" cy="72008"/>
            <a:chOff x="1763688" y="2924944"/>
            <a:chExt cx="2448272" cy="72008"/>
          </a:xfrm>
        </p:grpSpPr>
        <p:cxnSp>
          <p:nvCxnSpPr>
            <p:cNvPr id="77" name="76 Conector recto"/>
            <p:cNvCxnSpPr/>
            <p:nvPr/>
          </p:nvCxnSpPr>
          <p:spPr>
            <a:xfrm>
              <a:off x="1763688" y="2924944"/>
              <a:ext cx="2448272" cy="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62778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>
              <a:off x="277180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98782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>
              <a:off x="3203848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341987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363589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85192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>
              <a:off x="39959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101 Grupo"/>
          <p:cNvGrpSpPr/>
          <p:nvPr/>
        </p:nvGrpSpPr>
        <p:grpSpPr>
          <a:xfrm rot="16200000">
            <a:off x="4752020" y="3537012"/>
            <a:ext cx="2448272" cy="72008"/>
            <a:chOff x="1763688" y="2924944"/>
            <a:chExt cx="2448272" cy="72008"/>
          </a:xfrm>
        </p:grpSpPr>
        <p:cxnSp>
          <p:nvCxnSpPr>
            <p:cNvPr id="103" name="102 Conector recto"/>
            <p:cNvCxnSpPr/>
            <p:nvPr/>
          </p:nvCxnSpPr>
          <p:spPr>
            <a:xfrm>
              <a:off x="1763688" y="2924944"/>
              <a:ext cx="2448272" cy="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>
              <a:off x="262778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277180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>
              <a:off x="298782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>
              <a:off x="3203848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>
              <a:off x="341987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>
              <a:off x="363589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>
              <a:off x="385192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>
              <a:off x="39959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100 Grupo"/>
          <p:cNvGrpSpPr/>
          <p:nvPr/>
        </p:nvGrpSpPr>
        <p:grpSpPr>
          <a:xfrm rot="5400000">
            <a:off x="3095836" y="5121188"/>
            <a:ext cx="720080" cy="72008"/>
            <a:chOff x="1763688" y="2924944"/>
            <a:chExt cx="720080" cy="72008"/>
          </a:xfrm>
        </p:grpSpPr>
        <p:cxnSp>
          <p:nvCxnSpPr>
            <p:cNvPr id="50" name="49 Conector recto"/>
            <p:cNvCxnSpPr/>
            <p:nvPr/>
          </p:nvCxnSpPr>
          <p:spPr>
            <a:xfrm rot="16200000">
              <a:off x="2123728" y="2564904"/>
              <a:ext cx="0" cy="72008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66 CuadroTexto"/>
          <p:cNvSpPr txBox="1"/>
          <p:nvPr/>
        </p:nvSpPr>
        <p:spPr>
          <a:xfrm>
            <a:off x="-126064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203848" y="46531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6012160" y="46531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3131840" y="443711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6012160" y="444814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3131840" y="42210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6012160" y="42210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3131840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30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6012160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60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3131840" y="37890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6012160" y="37890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80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6012160" y="357301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100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6012160" y="335699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012160" y="31409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3059832" y="486916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-10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3059832" y="508518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-20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2699792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 ºC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594015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P mm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6804248" y="48691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P= 2T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406794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101 CuadroTexto"/>
          <p:cNvSpPr txBox="1"/>
          <p:nvPr/>
        </p:nvSpPr>
        <p:spPr>
          <a:xfrm>
            <a:off x="3491880" y="4077072"/>
            <a:ext cx="216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16" name="115 Rectángulo"/>
          <p:cNvSpPr/>
          <p:nvPr/>
        </p:nvSpPr>
        <p:spPr>
          <a:xfrm>
            <a:off x="3655778" y="4038163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17" name="116 Rectángulo"/>
          <p:cNvSpPr/>
          <p:nvPr/>
        </p:nvSpPr>
        <p:spPr>
          <a:xfrm>
            <a:off x="3871802" y="4005064"/>
            <a:ext cx="340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18" name="117 Rectángulo"/>
          <p:cNvSpPr/>
          <p:nvPr/>
        </p:nvSpPr>
        <p:spPr>
          <a:xfrm>
            <a:off x="4067944" y="4005064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19" name="118 Rectángulo"/>
          <p:cNvSpPr/>
          <p:nvPr/>
        </p:nvSpPr>
        <p:spPr>
          <a:xfrm>
            <a:off x="4283968" y="3966155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0" name="119 Rectángulo"/>
          <p:cNvSpPr/>
          <p:nvPr/>
        </p:nvSpPr>
        <p:spPr>
          <a:xfrm>
            <a:off x="4427984" y="3933056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1" name="120 Rectángulo"/>
          <p:cNvSpPr/>
          <p:nvPr/>
        </p:nvSpPr>
        <p:spPr>
          <a:xfrm>
            <a:off x="4644008" y="3894147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2" name="121 Rectángulo"/>
          <p:cNvSpPr/>
          <p:nvPr/>
        </p:nvSpPr>
        <p:spPr>
          <a:xfrm>
            <a:off x="4860032" y="3861048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3" name="122 Rectángulo"/>
          <p:cNvSpPr/>
          <p:nvPr/>
        </p:nvSpPr>
        <p:spPr>
          <a:xfrm>
            <a:off x="5076056" y="3894147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5292080" y="3933056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5508104" y="3966155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6" name="125 Rectángulo"/>
          <p:cNvSpPr/>
          <p:nvPr/>
        </p:nvSpPr>
        <p:spPr>
          <a:xfrm>
            <a:off x="5672002" y="4005064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8" name="127 Forma libre"/>
          <p:cNvSpPr/>
          <p:nvPr/>
        </p:nvSpPr>
        <p:spPr>
          <a:xfrm>
            <a:off x="3513909" y="4420082"/>
            <a:ext cx="2342475" cy="295609"/>
          </a:xfrm>
          <a:custGeom>
            <a:avLst/>
            <a:gdLst>
              <a:gd name="connsiteX0" fmla="*/ 0 w 2342475"/>
              <a:gd name="connsiteY0" fmla="*/ 295609 h 295609"/>
              <a:gd name="connsiteX1" fmla="*/ 39188 w 2342475"/>
              <a:gd name="connsiteY1" fmla="*/ 269484 h 295609"/>
              <a:gd name="connsiteX2" fmla="*/ 117565 w 2342475"/>
              <a:gd name="connsiteY2" fmla="*/ 243358 h 295609"/>
              <a:gd name="connsiteX3" fmla="*/ 156754 w 2342475"/>
              <a:gd name="connsiteY3" fmla="*/ 230295 h 295609"/>
              <a:gd name="connsiteX4" fmla="*/ 300445 w 2342475"/>
              <a:gd name="connsiteY4" fmla="*/ 217232 h 295609"/>
              <a:gd name="connsiteX5" fmla="*/ 431074 w 2342475"/>
              <a:gd name="connsiteY5" fmla="*/ 191107 h 295609"/>
              <a:gd name="connsiteX6" fmla="*/ 509451 w 2342475"/>
              <a:gd name="connsiteY6" fmla="*/ 178044 h 295609"/>
              <a:gd name="connsiteX7" fmla="*/ 548640 w 2342475"/>
              <a:gd name="connsiteY7" fmla="*/ 164981 h 295609"/>
              <a:gd name="connsiteX8" fmla="*/ 992777 w 2342475"/>
              <a:gd name="connsiteY8" fmla="*/ 151918 h 295609"/>
              <a:gd name="connsiteX9" fmla="*/ 1071154 w 2342475"/>
              <a:gd name="connsiteY9" fmla="*/ 125792 h 295609"/>
              <a:gd name="connsiteX10" fmla="*/ 1227908 w 2342475"/>
              <a:gd name="connsiteY10" fmla="*/ 99667 h 295609"/>
              <a:gd name="connsiteX11" fmla="*/ 1358537 w 2342475"/>
              <a:gd name="connsiteY11" fmla="*/ 60478 h 295609"/>
              <a:gd name="connsiteX12" fmla="*/ 1397725 w 2342475"/>
              <a:gd name="connsiteY12" fmla="*/ 47415 h 295609"/>
              <a:gd name="connsiteX13" fmla="*/ 1449977 w 2342475"/>
              <a:gd name="connsiteY13" fmla="*/ 34352 h 295609"/>
              <a:gd name="connsiteX14" fmla="*/ 1489165 w 2342475"/>
              <a:gd name="connsiteY14" fmla="*/ 8227 h 295609"/>
              <a:gd name="connsiteX15" fmla="*/ 1737360 w 2342475"/>
              <a:gd name="connsiteY15" fmla="*/ 34352 h 295609"/>
              <a:gd name="connsiteX16" fmla="*/ 1776548 w 2342475"/>
              <a:gd name="connsiteY16" fmla="*/ 60478 h 295609"/>
              <a:gd name="connsiteX17" fmla="*/ 1854925 w 2342475"/>
              <a:gd name="connsiteY17" fmla="*/ 86604 h 295609"/>
              <a:gd name="connsiteX18" fmla="*/ 1894114 w 2342475"/>
              <a:gd name="connsiteY18" fmla="*/ 99667 h 295609"/>
              <a:gd name="connsiteX19" fmla="*/ 2024742 w 2342475"/>
              <a:gd name="connsiteY19" fmla="*/ 112729 h 295609"/>
              <a:gd name="connsiteX20" fmla="*/ 2155371 w 2342475"/>
              <a:gd name="connsiteY20" fmla="*/ 138855 h 295609"/>
              <a:gd name="connsiteX21" fmla="*/ 2286000 w 2342475"/>
              <a:gd name="connsiteY21" fmla="*/ 178044 h 295609"/>
              <a:gd name="connsiteX22" fmla="*/ 2338251 w 2342475"/>
              <a:gd name="connsiteY22" fmla="*/ 204169 h 29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2475" h="295609">
                <a:moveTo>
                  <a:pt x="0" y="295609"/>
                </a:moveTo>
                <a:cubicBezTo>
                  <a:pt x="13063" y="286901"/>
                  <a:pt x="24842" y="275860"/>
                  <a:pt x="39188" y="269484"/>
                </a:cubicBezTo>
                <a:cubicBezTo>
                  <a:pt x="64353" y="258299"/>
                  <a:pt x="91439" y="252067"/>
                  <a:pt x="117565" y="243358"/>
                </a:cubicBezTo>
                <a:cubicBezTo>
                  <a:pt x="130628" y="239004"/>
                  <a:pt x="143041" y="231542"/>
                  <a:pt x="156754" y="230295"/>
                </a:cubicBezTo>
                <a:cubicBezTo>
                  <a:pt x="204651" y="225941"/>
                  <a:pt x="252680" y="222851"/>
                  <a:pt x="300445" y="217232"/>
                </a:cubicBezTo>
                <a:cubicBezTo>
                  <a:pt x="409137" y="204445"/>
                  <a:pt x="344582" y="208405"/>
                  <a:pt x="431074" y="191107"/>
                </a:cubicBezTo>
                <a:cubicBezTo>
                  <a:pt x="457046" y="185913"/>
                  <a:pt x="483596" y="183790"/>
                  <a:pt x="509451" y="178044"/>
                </a:cubicBezTo>
                <a:cubicBezTo>
                  <a:pt x="522893" y="175057"/>
                  <a:pt x="534890" y="165724"/>
                  <a:pt x="548640" y="164981"/>
                </a:cubicBezTo>
                <a:cubicBezTo>
                  <a:pt x="696534" y="156987"/>
                  <a:pt x="844731" y="156272"/>
                  <a:pt x="992777" y="151918"/>
                </a:cubicBezTo>
                <a:cubicBezTo>
                  <a:pt x="1018903" y="143209"/>
                  <a:pt x="1043892" y="129687"/>
                  <a:pt x="1071154" y="125792"/>
                </a:cubicBezTo>
                <a:cubicBezTo>
                  <a:pt x="1147476" y="114889"/>
                  <a:pt x="1159153" y="114945"/>
                  <a:pt x="1227908" y="99667"/>
                </a:cubicBezTo>
                <a:cubicBezTo>
                  <a:pt x="1287131" y="86507"/>
                  <a:pt x="1293416" y="82185"/>
                  <a:pt x="1358537" y="60478"/>
                </a:cubicBezTo>
                <a:cubicBezTo>
                  <a:pt x="1371600" y="56124"/>
                  <a:pt x="1384367" y="50755"/>
                  <a:pt x="1397725" y="47415"/>
                </a:cubicBezTo>
                <a:lnTo>
                  <a:pt x="1449977" y="34352"/>
                </a:lnTo>
                <a:cubicBezTo>
                  <a:pt x="1463040" y="25644"/>
                  <a:pt x="1473487" y="9052"/>
                  <a:pt x="1489165" y="8227"/>
                </a:cubicBezTo>
                <a:cubicBezTo>
                  <a:pt x="1645471" y="0"/>
                  <a:pt x="1645055" y="3584"/>
                  <a:pt x="1737360" y="34352"/>
                </a:cubicBezTo>
                <a:cubicBezTo>
                  <a:pt x="1750423" y="43061"/>
                  <a:pt x="1762202" y="54102"/>
                  <a:pt x="1776548" y="60478"/>
                </a:cubicBezTo>
                <a:cubicBezTo>
                  <a:pt x="1801713" y="71663"/>
                  <a:pt x="1828799" y="77895"/>
                  <a:pt x="1854925" y="86604"/>
                </a:cubicBezTo>
                <a:cubicBezTo>
                  <a:pt x="1867988" y="90958"/>
                  <a:pt x="1880413" y="98297"/>
                  <a:pt x="1894114" y="99667"/>
                </a:cubicBezTo>
                <a:cubicBezTo>
                  <a:pt x="1937657" y="104021"/>
                  <a:pt x="1981320" y="107301"/>
                  <a:pt x="2024742" y="112729"/>
                </a:cubicBezTo>
                <a:cubicBezTo>
                  <a:pt x="2088799" y="120736"/>
                  <a:pt x="2099135" y="124796"/>
                  <a:pt x="2155371" y="138855"/>
                </a:cubicBezTo>
                <a:cubicBezTo>
                  <a:pt x="2224562" y="184982"/>
                  <a:pt x="2170421" y="157029"/>
                  <a:pt x="2286000" y="178044"/>
                </a:cubicBezTo>
                <a:cubicBezTo>
                  <a:pt x="2342475" y="188312"/>
                  <a:pt x="2338251" y="174088"/>
                  <a:pt x="2338251" y="204169"/>
                </a:cubicBez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699792" y="19888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-27700" y="260648"/>
            <a:ext cx="8738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represent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precipitations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http://www.saodomingos.ind.br/produtos/impresso/2012/fotos/tudo/6660-5%20-%20papel%20milimet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207845" cy="4212468"/>
          </a:xfrm>
          <a:prstGeom prst="rect">
            <a:avLst/>
          </a:prstGeom>
          <a:noFill/>
        </p:spPr>
      </p:pic>
      <p:sp>
        <p:nvSpPr>
          <p:cNvPr id="11" name="10 Bisel"/>
          <p:cNvSpPr/>
          <p:nvPr/>
        </p:nvSpPr>
        <p:spPr>
          <a:xfrm>
            <a:off x="1115616" y="5733256"/>
            <a:ext cx="7200800" cy="98072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4.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Rainfall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represented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by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bar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graphs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painted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blue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reference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one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precipitations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(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right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side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).</a:t>
            </a:r>
            <a:endParaRPr lang="es-ES" b="1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491880" y="4797152"/>
            <a:ext cx="2448272" cy="0"/>
          </a:xfrm>
          <a:prstGeom prst="line">
            <a:avLst/>
          </a:prstGeom>
          <a:ln w="38100">
            <a:solidFill>
              <a:srgbClr val="180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370790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239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13995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35597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49999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716016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71601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4932040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148064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14806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5364088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536408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558011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57241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3419872" y="479715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180256"/>
                </a:solidFill>
              </a:rPr>
              <a:t>E  F  M A  M  J  JL A  S  O N  D </a:t>
            </a:r>
            <a:endParaRPr lang="es-ES" sz="1600" b="1" dirty="0">
              <a:solidFill>
                <a:srgbClr val="180256"/>
              </a:solidFill>
            </a:endParaRPr>
          </a:p>
        </p:txBody>
      </p:sp>
      <p:grpSp>
        <p:nvGrpSpPr>
          <p:cNvPr id="2" name="100 Grupo"/>
          <p:cNvGrpSpPr/>
          <p:nvPr/>
        </p:nvGrpSpPr>
        <p:grpSpPr>
          <a:xfrm rot="5400000">
            <a:off x="2231740" y="3537012"/>
            <a:ext cx="2448272" cy="72008"/>
            <a:chOff x="1763688" y="2924944"/>
            <a:chExt cx="2448272" cy="72008"/>
          </a:xfrm>
        </p:grpSpPr>
        <p:cxnSp>
          <p:nvCxnSpPr>
            <p:cNvPr id="77" name="76 Conector recto"/>
            <p:cNvCxnSpPr/>
            <p:nvPr/>
          </p:nvCxnSpPr>
          <p:spPr>
            <a:xfrm>
              <a:off x="1763688" y="2924944"/>
              <a:ext cx="2448272" cy="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62778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>
              <a:off x="277180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98782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>
              <a:off x="3203848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341987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363589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85192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>
              <a:off x="39959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101 Grupo"/>
          <p:cNvGrpSpPr/>
          <p:nvPr/>
        </p:nvGrpSpPr>
        <p:grpSpPr>
          <a:xfrm rot="16200000">
            <a:off x="4752020" y="3537012"/>
            <a:ext cx="2448272" cy="72008"/>
            <a:chOff x="1763688" y="2924944"/>
            <a:chExt cx="2448272" cy="72008"/>
          </a:xfrm>
        </p:grpSpPr>
        <p:cxnSp>
          <p:nvCxnSpPr>
            <p:cNvPr id="103" name="102 Conector recto"/>
            <p:cNvCxnSpPr/>
            <p:nvPr/>
          </p:nvCxnSpPr>
          <p:spPr>
            <a:xfrm>
              <a:off x="1763688" y="2924944"/>
              <a:ext cx="2448272" cy="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>
              <a:off x="262778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277180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>
              <a:off x="298782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>
              <a:off x="3203848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>
              <a:off x="341987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>
              <a:off x="363589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>
              <a:off x="385192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>
              <a:off x="39959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100 Grupo"/>
          <p:cNvGrpSpPr/>
          <p:nvPr/>
        </p:nvGrpSpPr>
        <p:grpSpPr>
          <a:xfrm rot="5400000">
            <a:off x="3095836" y="5121188"/>
            <a:ext cx="720080" cy="72008"/>
            <a:chOff x="1763688" y="2924944"/>
            <a:chExt cx="720080" cy="72008"/>
          </a:xfrm>
        </p:grpSpPr>
        <p:cxnSp>
          <p:nvCxnSpPr>
            <p:cNvPr id="50" name="49 Conector recto"/>
            <p:cNvCxnSpPr/>
            <p:nvPr/>
          </p:nvCxnSpPr>
          <p:spPr>
            <a:xfrm rot="16200000">
              <a:off x="2123728" y="2564904"/>
              <a:ext cx="0" cy="72008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66 CuadroTexto"/>
          <p:cNvSpPr txBox="1"/>
          <p:nvPr/>
        </p:nvSpPr>
        <p:spPr>
          <a:xfrm>
            <a:off x="-126064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203848" y="46531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6012160" y="46531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3131840" y="443711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6012160" y="444814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3131840" y="42210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6012160" y="42210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3131840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30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6012160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60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3131840" y="37890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6012160" y="37890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80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6012160" y="365605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100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6012160" y="344003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012160" y="322400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3059832" y="486916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-10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3059832" y="508518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-20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2699792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 ºC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666023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P mm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6804248" y="48691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P= 2T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484784"/>
            <a:ext cx="406794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101 CuadroTexto"/>
          <p:cNvSpPr txBox="1"/>
          <p:nvPr/>
        </p:nvSpPr>
        <p:spPr>
          <a:xfrm>
            <a:off x="3491880" y="407707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16" name="115 Rectángulo"/>
          <p:cNvSpPr/>
          <p:nvPr/>
        </p:nvSpPr>
        <p:spPr>
          <a:xfrm>
            <a:off x="3655778" y="4038163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17" name="116 Rectángulo"/>
          <p:cNvSpPr/>
          <p:nvPr/>
        </p:nvSpPr>
        <p:spPr>
          <a:xfrm>
            <a:off x="3871802" y="4005064"/>
            <a:ext cx="340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18" name="117 Rectángulo"/>
          <p:cNvSpPr/>
          <p:nvPr/>
        </p:nvSpPr>
        <p:spPr>
          <a:xfrm>
            <a:off x="4067944" y="4005064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19" name="118 Rectángulo"/>
          <p:cNvSpPr/>
          <p:nvPr/>
        </p:nvSpPr>
        <p:spPr>
          <a:xfrm>
            <a:off x="4283968" y="3966155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0" name="119 Rectángulo"/>
          <p:cNvSpPr/>
          <p:nvPr/>
        </p:nvSpPr>
        <p:spPr>
          <a:xfrm>
            <a:off x="4427984" y="3933056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1" name="120 Rectángulo"/>
          <p:cNvSpPr/>
          <p:nvPr/>
        </p:nvSpPr>
        <p:spPr>
          <a:xfrm>
            <a:off x="4644008" y="3894147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2" name="121 Rectángulo"/>
          <p:cNvSpPr/>
          <p:nvPr/>
        </p:nvSpPr>
        <p:spPr>
          <a:xfrm>
            <a:off x="4860032" y="3861048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3" name="122 Rectángulo"/>
          <p:cNvSpPr/>
          <p:nvPr/>
        </p:nvSpPr>
        <p:spPr>
          <a:xfrm>
            <a:off x="5076056" y="3894147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4" name="123 Rectángulo"/>
          <p:cNvSpPr/>
          <p:nvPr/>
        </p:nvSpPr>
        <p:spPr>
          <a:xfrm>
            <a:off x="5292080" y="3933056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25" name="124 Rectángulo"/>
          <p:cNvSpPr/>
          <p:nvPr/>
        </p:nvSpPr>
        <p:spPr>
          <a:xfrm>
            <a:off x="5508104" y="3966155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15" name="114 Rectángulo"/>
          <p:cNvSpPr/>
          <p:nvPr/>
        </p:nvSpPr>
        <p:spPr>
          <a:xfrm>
            <a:off x="3491880" y="3284984"/>
            <a:ext cx="216024" cy="15121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125 Rectángulo"/>
          <p:cNvSpPr/>
          <p:nvPr/>
        </p:nvSpPr>
        <p:spPr>
          <a:xfrm>
            <a:off x="5672002" y="4005064"/>
            <a:ext cx="340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</a:rPr>
              <a:t>.</a:t>
            </a:r>
            <a:endParaRPr lang="es-ES" sz="4800" dirty="0">
              <a:solidFill>
                <a:srgbClr val="FF0000"/>
              </a:solidFill>
            </a:endParaRPr>
          </a:p>
        </p:txBody>
      </p:sp>
      <p:sp>
        <p:nvSpPr>
          <p:cNvPr id="130" name="129 Rectángulo"/>
          <p:cNvSpPr/>
          <p:nvPr/>
        </p:nvSpPr>
        <p:spPr>
          <a:xfrm>
            <a:off x="3707904" y="3140968"/>
            <a:ext cx="216024" cy="165618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130 Rectángulo"/>
          <p:cNvSpPr/>
          <p:nvPr/>
        </p:nvSpPr>
        <p:spPr>
          <a:xfrm>
            <a:off x="5148064" y="3789040"/>
            <a:ext cx="216024" cy="1008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131 Rectángulo"/>
          <p:cNvSpPr/>
          <p:nvPr/>
        </p:nvSpPr>
        <p:spPr>
          <a:xfrm>
            <a:off x="4932040" y="4365104"/>
            <a:ext cx="216024" cy="4320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132 Rectángulo"/>
          <p:cNvSpPr/>
          <p:nvPr/>
        </p:nvSpPr>
        <p:spPr>
          <a:xfrm>
            <a:off x="4283968" y="3861048"/>
            <a:ext cx="216024" cy="9361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4" name="133 Rectángulo"/>
          <p:cNvSpPr/>
          <p:nvPr/>
        </p:nvSpPr>
        <p:spPr>
          <a:xfrm>
            <a:off x="4716016" y="4293096"/>
            <a:ext cx="216024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5" name="134 Rectángulo"/>
          <p:cNvSpPr/>
          <p:nvPr/>
        </p:nvSpPr>
        <p:spPr>
          <a:xfrm>
            <a:off x="5724128" y="2564904"/>
            <a:ext cx="216024" cy="223224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6" name="135 Rectángulo"/>
          <p:cNvSpPr/>
          <p:nvPr/>
        </p:nvSpPr>
        <p:spPr>
          <a:xfrm>
            <a:off x="5580112" y="2996952"/>
            <a:ext cx="144016" cy="1800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7" name="136 Rectángulo"/>
          <p:cNvSpPr/>
          <p:nvPr/>
        </p:nvSpPr>
        <p:spPr>
          <a:xfrm>
            <a:off x="4499992" y="4149080"/>
            <a:ext cx="216024" cy="6480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8" name="137 Rectángulo"/>
          <p:cNvSpPr/>
          <p:nvPr/>
        </p:nvSpPr>
        <p:spPr>
          <a:xfrm>
            <a:off x="4139952" y="3789040"/>
            <a:ext cx="144016" cy="10081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138 Rectángulo"/>
          <p:cNvSpPr/>
          <p:nvPr/>
        </p:nvSpPr>
        <p:spPr>
          <a:xfrm>
            <a:off x="5364088" y="3212976"/>
            <a:ext cx="216024" cy="15841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139 Rectángulo"/>
          <p:cNvSpPr/>
          <p:nvPr/>
        </p:nvSpPr>
        <p:spPr>
          <a:xfrm>
            <a:off x="3923928" y="3212976"/>
            <a:ext cx="216024" cy="158417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127 Forma libre"/>
          <p:cNvSpPr/>
          <p:nvPr/>
        </p:nvSpPr>
        <p:spPr>
          <a:xfrm>
            <a:off x="3513909" y="4420082"/>
            <a:ext cx="2342475" cy="295609"/>
          </a:xfrm>
          <a:custGeom>
            <a:avLst/>
            <a:gdLst>
              <a:gd name="connsiteX0" fmla="*/ 0 w 2342475"/>
              <a:gd name="connsiteY0" fmla="*/ 295609 h 295609"/>
              <a:gd name="connsiteX1" fmla="*/ 39188 w 2342475"/>
              <a:gd name="connsiteY1" fmla="*/ 269484 h 295609"/>
              <a:gd name="connsiteX2" fmla="*/ 117565 w 2342475"/>
              <a:gd name="connsiteY2" fmla="*/ 243358 h 295609"/>
              <a:gd name="connsiteX3" fmla="*/ 156754 w 2342475"/>
              <a:gd name="connsiteY3" fmla="*/ 230295 h 295609"/>
              <a:gd name="connsiteX4" fmla="*/ 300445 w 2342475"/>
              <a:gd name="connsiteY4" fmla="*/ 217232 h 295609"/>
              <a:gd name="connsiteX5" fmla="*/ 431074 w 2342475"/>
              <a:gd name="connsiteY5" fmla="*/ 191107 h 295609"/>
              <a:gd name="connsiteX6" fmla="*/ 509451 w 2342475"/>
              <a:gd name="connsiteY6" fmla="*/ 178044 h 295609"/>
              <a:gd name="connsiteX7" fmla="*/ 548640 w 2342475"/>
              <a:gd name="connsiteY7" fmla="*/ 164981 h 295609"/>
              <a:gd name="connsiteX8" fmla="*/ 992777 w 2342475"/>
              <a:gd name="connsiteY8" fmla="*/ 151918 h 295609"/>
              <a:gd name="connsiteX9" fmla="*/ 1071154 w 2342475"/>
              <a:gd name="connsiteY9" fmla="*/ 125792 h 295609"/>
              <a:gd name="connsiteX10" fmla="*/ 1227908 w 2342475"/>
              <a:gd name="connsiteY10" fmla="*/ 99667 h 295609"/>
              <a:gd name="connsiteX11" fmla="*/ 1358537 w 2342475"/>
              <a:gd name="connsiteY11" fmla="*/ 60478 h 295609"/>
              <a:gd name="connsiteX12" fmla="*/ 1397725 w 2342475"/>
              <a:gd name="connsiteY12" fmla="*/ 47415 h 295609"/>
              <a:gd name="connsiteX13" fmla="*/ 1449977 w 2342475"/>
              <a:gd name="connsiteY13" fmla="*/ 34352 h 295609"/>
              <a:gd name="connsiteX14" fmla="*/ 1489165 w 2342475"/>
              <a:gd name="connsiteY14" fmla="*/ 8227 h 295609"/>
              <a:gd name="connsiteX15" fmla="*/ 1737360 w 2342475"/>
              <a:gd name="connsiteY15" fmla="*/ 34352 h 295609"/>
              <a:gd name="connsiteX16" fmla="*/ 1776548 w 2342475"/>
              <a:gd name="connsiteY16" fmla="*/ 60478 h 295609"/>
              <a:gd name="connsiteX17" fmla="*/ 1854925 w 2342475"/>
              <a:gd name="connsiteY17" fmla="*/ 86604 h 295609"/>
              <a:gd name="connsiteX18" fmla="*/ 1894114 w 2342475"/>
              <a:gd name="connsiteY18" fmla="*/ 99667 h 295609"/>
              <a:gd name="connsiteX19" fmla="*/ 2024742 w 2342475"/>
              <a:gd name="connsiteY19" fmla="*/ 112729 h 295609"/>
              <a:gd name="connsiteX20" fmla="*/ 2155371 w 2342475"/>
              <a:gd name="connsiteY20" fmla="*/ 138855 h 295609"/>
              <a:gd name="connsiteX21" fmla="*/ 2286000 w 2342475"/>
              <a:gd name="connsiteY21" fmla="*/ 178044 h 295609"/>
              <a:gd name="connsiteX22" fmla="*/ 2338251 w 2342475"/>
              <a:gd name="connsiteY22" fmla="*/ 204169 h 29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2475" h="295609">
                <a:moveTo>
                  <a:pt x="0" y="295609"/>
                </a:moveTo>
                <a:cubicBezTo>
                  <a:pt x="13063" y="286901"/>
                  <a:pt x="24842" y="275860"/>
                  <a:pt x="39188" y="269484"/>
                </a:cubicBezTo>
                <a:cubicBezTo>
                  <a:pt x="64353" y="258299"/>
                  <a:pt x="91439" y="252067"/>
                  <a:pt x="117565" y="243358"/>
                </a:cubicBezTo>
                <a:cubicBezTo>
                  <a:pt x="130628" y="239004"/>
                  <a:pt x="143041" y="231542"/>
                  <a:pt x="156754" y="230295"/>
                </a:cubicBezTo>
                <a:cubicBezTo>
                  <a:pt x="204651" y="225941"/>
                  <a:pt x="252680" y="222851"/>
                  <a:pt x="300445" y="217232"/>
                </a:cubicBezTo>
                <a:cubicBezTo>
                  <a:pt x="409137" y="204445"/>
                  <a:pt x="344582" y="208405"/>
                  <a:pt x="431074" y="191107"/>
                </a:cubicBezTo>
                <a:cubicBezTo>
                  <a:pt x="457046" y="185913"/>
                  <a:pt x="483596" y="183790"/>
                  <a:pt x="509451" y="178044"/>
                </a:cubicBezTo>
                <a:cubicBezTo>
                  <a:pt x="522893" y="175057"/>
                  <a:pt x="534890" y="165724"/>
                  <a:pt x="548640" y="164981"/>
                </a:cubicBezTo>
                <a:cubicBezTo>
                  <a:pt x="696534" y="156987"/>
                  <a:pt x="844731" y="156272"/>
                  <a:pt x="992777" y="151918"/>
                </a:cubicBezTo>
                <a:cubicBezTo>
                  <a:pt x="1018903" y="143209"/>
                  <a:pt x="1043892" y="129687"/>
                  <a:pt x="1071154" y="125792"/>
                </a:cubicBezTo>
                <a:cubicBezTo>
                  <a:pt x="1147476" y="114889"/>
                  <a:pt x="1159153" y="114945"/>
                  <a:pt x="1227908" y="99667"/>
                </a:cubicBezTo>
                <a:cubicBezTo>
                  <a:pt x="1287131" y="86507"/>
                  <a:pt x="1293416" y="82185"/>
                  <a:pt x="1358537" y="60478"/>
                </a:cubicBezTo>
                <a:cubicBezTo>
                  <a:pt x="1371600" y="56124"/>
                  <a:pt x="1384367" y="50755"/>
                  <a:pt x="1397725" y="47415"/>
                </a:cubicBezTo>
                <a:lnTo>
                  <a:pt x="1449977" y="34352"/>
                </a:lnTo>
                <a:cubicBezTo>
                  <a:pt x="1463040" y="25644"/>
                  <a:pt x="1473487" y="9052"/>
                  <a:pt x="1489165" y="8227"/>
                </a:cubicBezTo>
                <a:cubicBezTo>
                  <a:pt x="1645471" y="0"/>
                  <a:pt x="1645055" y="3584"/>
                  <a:pt x="1737360" y="34352"/>
                </a:cubicBezTo>
                <a:cubicBezTo>
                  <a:pt x="1750423" y="43061"/>
                  <a:pt x="1762202" y="54102"/>
                  <a:pt x="1776548" y="60478"/>
                </a:cubicBezTo>
                <a:cubicBezTo>
                  <a:pt x="1801713" y="71663"/>
                  <a:pt x="1828799" y="77895"/>
                  <a:pt x="1854925" y="86604"/>
                </a:cubicBezTo>
                <a:cubicBezTo>
                  <a:pt x="1867988" y="90958"/>
                  <a:pt x="1880413" y="98297"/>
                  <a:pt x="1894114" y="99667"/>
                </a:cubicBezTo>
                <a:cubicBezTo>
                  <a:pt x="1937657" y="104021"/>
                  <a:pt x="1981320" y="107301"/>
                  <a:pt x="2024742" y="112729"/>
                </a:cubicBezTo>
                <a:cubicBezTo>
                  <a:pt x="2088799" y="120736"/>
                  <a:pt x="2099135" y="124796"/>
                  <a:pt x="2155371" y="138855"/>
                </a:cubicBezTo>
                <a:cubicBezTo>
                  <a:pt x="2224562" y="184982"/>
                  <a:pt x="2170421" y="157029"/>
                  <a:pt x="2286000" y="178044"/>
                </a:cubicBezTo>
                <a:cubicBezTo>
                  <a:pt x="2342475" y="188312"/>
                  <a:pt x="2338251" y="174088"/>
                  <a:pt x="2338251" y="204169"/>
                </a:cubicBezTo>
              </a:path>
            </a:pathLst>
          </a:cu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1" name="140 CuadroTexto"/>
          <p:cNvSpPr txBox="1"/>
          <p:nvPr/>
        </p:nvSpPr>
        <p:spPr>
          <a:xfrm>
            <a:off x="6012160" y="300798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160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142" name="141 CuadroTexto"/>
          <p:cNvSpPr txBox="1"/>
          <p:nvPr/>
        </p:nvSpPr>
        <p:spPr>
          <a:xfrm>
            <a:off x="6012160" y="278092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180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143" name="142 CuadroTexto"/>
          <p:cNvSpPr txBox="1"/>
          <p:nvPr/>
        </p:nvSpPr>
        <p:spPr>
          <a:xfrm>
            <a:off x="6012160" y="256490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200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144" name="143 CuadroTexto"/>
          <p:cNvSpPr txBox="1"/>
          <p:nvPr/>
        </p:nvSpPr>
        <p:spPr>
          <a:xfrm>
            <a:off x="6012160" y="234888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220</a:t>
            </a:r>
            <a:endParaRPr lang="es-ES" sz="1200" b="1" dirty="0">
              <a:solidFill>
                <a:srgbClr val="1802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520" y="188640"/>
            <a:ext cx="89030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VOCABULARY TO COMMENT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-126064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2" name="101 Rectángulo"/>
          <p:cNvSpPr/>
          <p:nvPr/>
        </p:nvSpPr>
        <p:spPr>
          <a:xfrm>
            <a:off x="971600" y="1124744"/>
            <a:ext cx="7344816" cy="52565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7" name="116 CuadroTexto"/>
          <p:cNvSpPr txBox="1"/>
          <p:nvPr/>
        </p:nvSpPr>
        <p:spPr>
          <a:xfrm>
            <a:off x="1214414" y="121442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1. </a:t>
            </a:r>
            <a:r>
              <a:rPr lang="es-ES" sz="2800" dirty="0" smtClean="0">
                <a:latin typeface="Aharoni" pitchFamily="2" charset="-79"/>
                <a:cs typeface="Aharoni" pitchFamily="2" charset="-79"/>
              </a:rPr>
              <a:t>VERBS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8" name="117 CuadroTexto"/>
          <p:cNvSpPr txBox="1"/>
          <p:nvPr/>
        </p:nvSpPr>
        <p:spPr>
          <a:xfrm>
            <a:off x="1214414" y="328612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2. </a:t>
            </a:r>
            <a:r>
              <a:rPr lang="es-ES" sz="2800" dirty="0" smtClean="0">
                <a:latin typeface="Aharoni" pitchFamily="2" charset="-79"/>
                <a:cs typeface="Aharoni" pitchFamily="2" charset="-79"/>
              </a:rPr>
              <a:t>ADJECTIVES 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14414" y="492919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3</a:t>
            </a:r>
            <a:r>
              <a:rPr lang="es-ES" sz="2800" dirty="0" smtClean="0">
                <a:latin typeface="Aharoni" pitchFamily="2" charset="-79"/>
                <a:cs typeface="Aharoni" pitchFamily="2" charset="-79"/>
              </a:rPr>
              <a:t>. ADVERBS 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357290" y="1714488"/>
            <a:ext cx="6715172" cy="1500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RISE, INCREASE, GROW, GO UP TO, CLIMB, BOOM, PEAK, FALL, DECLINE, DECREASE, DROP, GO DOWN, REDUCE </a:t>
            </a:r>
          </a:p>
          <a:p>
            <a:pPr algn="ctr"/>
            <a:r>
              <a:rPr lang="es-ES" dirty="0" smtClean="0"/>
              <a:t>REMAIN STABLE, REMAIN STEADY, STAY CONSTANT, NO CHANGE, MANTAIN THE SAME LEVEL,</a:t>
            </a:r>
          </a:p>
          <a:p>
            <a:pPr algn="ctr"/>
            <a:r>
              <a:rPr lang="es-ES" dirty="0" smtClean="0"/>
              <a:t>CRASH, COLLAPSE</a:t>
            </a:r>
          </a:p>
          <a:p>
            <a:pPr algn="ctr"/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357290" y="4000504"/>
            <a:ext cx="6715172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SHARP, RAPID, HUGE, DRAMATIC, SUBSTANTIAL, CONSIDERABLE, SIGNIFICANT, SLIGHT, SMALL, MINIMAL, MASSIVE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357290" y="5429264"/>
            <a:ext cx="6715172" cy="8572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GENTLY, GRADUALLY , SHARPLY, RAPIDLY, DRAMATICALLY , SUBSTANTIALLY, CONSIDERABLY, SIGNIFICANTLY,  SLIGHTLY, MODERATELLY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1520" y="188640"/>
            <a:ext cx="4958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COMMENTARY…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-126064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2" name="101 Rectángulo"/>
          <p:cNvSpPr/>
          <p:nvPr/>
        </p:nvSpPr>
        <p:spPr>
          <a:xfrm>
            <a:off x="971600" y="1124744"/>
            <a:ext cx="7344816" cy="525658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5" name="114 CuadroTexto"/>
          <p:cNvSpPr txBox="1"/>
          <p:nvPr/>
        </p:nvSpPr>
        <p:spPr>
          <a:xfrm>
            <a:off x="1331640" y="1268760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Aharoni" pitchFamily="2" charset="-79"/>
                <a:cs typeface="Aharoni" pitchFamily="2" charset="-79"/>
              </a:rPr>
              <a:t>PRECIPITATION, ANALYSIS</a:t>
            </a:r>
            <a:endParaRPr lang="es-ES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49339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116 CuadroTexto"/>
          <p:cNvSpPr txBox="1"/>
          <p:nvPr/>
        </p:nvSpPr>
        <p:spPr>
          <a:xfrm>
            <a:off x="1259632" y="191683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1. PRECIPITATION, TOTALS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8" name="117 CuadroTexto"/>
          <p:cNvSpPr txBox="1"/>
          <p:nvPr/>
        </p:nvSpPr>
        <p:spPr>
          <a:xfrm>
            <a:off x="1331640" y="450912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haroni" pitchFamily="2" charset="-79"/>
                <a:cs typeface="Aharoni" pitchFamily="2" charset="-79"/>
              </a:rPr>
              <a:t>2. DISTRIBUTION OF PRECIPITATION </a:t>
            </a:r>
            <a:endParaRPr lang="es-ES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013176"/>
            <a:ext cx="58102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179512" y="1484784"/>
            <a:ext cx="8820472" cy="37444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2699792" y="19888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95536" y="332656"/>
            <a:ext cx="82733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ANALYSIS OF TEMPERATURE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460432" cy="227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webquest.hawaii.edu/kahihi/sciencedictionary/images/degree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89225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2771800" y="188640"/>
            <a:ext cx="3384376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CLIMATE ZONES</a:t>
            </a:r>
            <a:endParaRPr lang="es-ES" sz="2800" b="1" dirty="0"/>
          </a:p>
        </p:txBody>
      </p:sp>
      <p:pic>
        <p:nvPicPr>
          <p:cNvPr id="8194" name="Picture 2" descr="http://melkart.wikispaces.com/file/view/ZonasClimaticas.jpg/113870297/ZonasClimatic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3581797" cy="3495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5076056" y="3140968"/>
            <a:ext cx="3923928" cy="3528392"/>
          </a:xfrm>
          <a:prstGeom prst="rect">
            <a:avLst/>
          </a:prstGeom>
          <a:solidFill>
            <a:srgbClr val="92D05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HOT CLIMATES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These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climates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found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between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Tropic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Cancer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Tropic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Capricorn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where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Sun´s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rays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reach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Earth´s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surface</a:t>
            </a:r>
            <a:r>
              <a:rPr lang="es-ES" dirty="0" smtClean="0">
                <a:solidFill>
                  <a:schemeClr val="bg1"/>
                </a:solidFill>
              </a:rPr>
              <a:t> at a </a:t>
            </a:r>
            <a:r>
              <a:rPr lang="es-ES" dirty="0" err="1" smtClean="0">
                <a:solidFill>
                  <a:schemeClr val="bg1"/>
                </a:solidFill>
              </a:rPr>
              <a:t>direct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angle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err="1" smtClean="0">
                <a:solidFill>
                  <a:schemeClr val="bg1"/>
                </a:solidFill>
              </a:rPr>
              <a:t>Average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temperatures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high</a:t>
            </a:r>
            <a:r>
              <a:rPr lang="es-ES" dirty="0" smtClean="0">
                <a:solidFill>
                  <a:schemeClr val="bg1"/>
                </a:solidFill>
              </a:rPr>
              <a:t> (</a:t>
            </a:r>
            <a:r>
              <a:rPr lang="es-ES" dirty="0" err="1" smtClean="0">
                <a:solidFill>
                  <a:schemeClr val="bg1"/>
                </a:solidFill>
              </a:rPr>
              <a:t>over</a:t>
            </a:r>
            <a:r>
              <a:rPr lang="es-ES" dirty="0" smtClean="0">
                <a:solidFill>
                  <a:schemeClr val="bg1"/>
                </a:solidFill>
              </a:rPr>
              <a:t> 18ºC), and </a:t>
            </a:r>
            <a:r>
              <a:rPr lang="es-ES" dirty="0" err="1" smtClean="0">
                <a:solidFill>
                  <a:schemeClr val="bg1"/>
                </a:solidFill>
              </a:rPr>
              <a:t>there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is</a:t>
            </a:r>
            <a:r>
              <a:rPr lang="es-ES" dirty="0" smtClean="0">
                <a:solidFill>
                  <a:schemeClr val="bg1"/>
                </a:solidFill>
              </a:rPr>
              <a:t> no </a:t>
            </a:r>
            <a:r>
              <a:rPr lang="es-ES" dirty="0" err="1" smtClean="0">
                <a:solidFill>
                  <a:schemeClr val="bg1"/>
                </a:solidFill>
              </a:rPr>
              <a:t>winter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err="1" smtClean="0">
                <a:solidFill>
                  <a:schemeClr val="bg1"/>
                </a:solidFill>
              </a:rPr>
              <a:t>There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three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types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hot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climates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Equatorial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</a:rPr>
              <a:t> Tropical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Desert</a:t>
            </a:r>
            <a:r>
              <a:rPr lang="es-ES" b="1" dirty="0" smtClean="0">
                <a:solidFill>
                  <a:schemeClr val="bg1"/>
                </a:solidFill>
              </a:rPr>
              <a:t> (</a:t>
            </a:r>
            <a:r>
              <a:rPr lang="es-ES" b="1" dirty="0" err="1" smtClean="0">
                <a:solidFill>
                  <a:schemeClr val="bg1"/>
                </a:solidFill>
              </a:rPr>
              <a:t>hot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dessert</a:t>
            </a:r>
            <a:r>
              <a:rPr lang="es-ES" b="1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steppe</a:t>
            </a:r>
            <a:r>
              <a:rPr lang="es-ES" b="1" dirty="0" smtClean="0">
                <a:solidFill>
                  <a:schemeClr val="bg1"/>
                </a:solidFill>
              </a:rPr>
              <a:t>)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51520" y="2348880"/>
            <a:ext cx="3456384" cy="42210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TEMPERATE CLIMATES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temperate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zones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between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tropical </a:t>
            </a:r>
            <a:r>
              <a:rPr lang="es-ES" dirty="0" err="1" smtClean="0">
                <a:solidFill>
                  <a:schemeClr val="bg1"/>
                </a:solidFill>
              </a:rPr>
              <a:t>zone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polar </a:t>
            </a:r>
            <a:r>
              <a:rPr lang="es-ES" dirty="0" err="1" smtClean="0">
                <a:solidFill>
                  <a:schemeClr val="bg1"/>
                </a:solidFill>
              </a:rPr>
              <a:t>zone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both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hemispheres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Temperate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zones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have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four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seasons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more extreme </a:t>
            </a:r>
            <a:r>
              <a:rPr lang="es-ES" b="1" dirty="0" err="1" smtClean="0">
                <a:solidFill>
                  <a:schemeClr val="bg1"/>
                </a:solidFill>
              </a:rPr>
              <a:t>winter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and </a:t>
            </a:r>
            <a:r>
              <a:rPr lang="es-ES" b="1" dirty="0" err="1" smtClean="0">
                <a:solidFill>
                  <a:schemeClr val="bg1"/>
                </a:solidFill>
              </a:rPr>
              <a:t>summer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seasons</a:t>
            </a:r>
            <a:r>
              <a:rPr lang="es-ES" dirty="0" smtClean="0">
                <a:solidFill>
                  <a:schemeClr val="bg1"/>
                </a:solidFill>
              </a:rPr>
              <a:t>, and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milder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b="1" dirty="0" err="1" smtClean="0">
                <a:solidFill>
                  <a:schemeClr val="bg1"/>
                </a:solidFill>
              </a:rPr>
              <a:t>spring</a:t>
            </a:r>
            <a:r>
              <a:rPr lang="es-ES" dirty="0" smtClean="0">
                <a:solidFill>
                  <a:schemeClr val="bg1"/>
                </a:solidFill>
              </a:rPr>
              <a:t> and </a:t>
            </a:r>
            <a:r>
              <a:rPr lang="es-ES" b="1" dirty="0" err="1" smtClean="0">
                <a:solidFill>
                  <a:schemeClr val="bg1"/>
                </a:solidFill>
              </a:rPr>
              <a:t>autumn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seasons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We</a:t>
            </a:r>
            <a:r>
              <a:rPr lang="es-ES" dirty="0" smtClean="0">
                <a:solidFill>
                  <a:schemeClr val="bg1"/>
                </a:solidFill>
              </a:rPr>
              <a:t> can </a:t>
            </a:r>
            <a:r>
              <a:rPr lang="es-ES" dirty="0" err="1" smtClean="0">
                <a:solidFill>
                  <a:schemeClr val="bg1"/>
                </a:solidFill>
              </a:rPr>
              <a:t>identify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three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different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types</a:t>
            </a:r>
            <a:r>
              <a:rPr lang="es-ES" dirty="0" smtClean="0">
                <a:solidFill>
                  <a:schemeClr val="bg1"/>
                </a:solidFill>
              </a:rPr>
              <a:t> of </a:t>
            </a:r>
            <a:r>
              <a:rPr lang="es-ES" dirty="0" err="1" smtClean="0">
                <a:solidFill>
                  <a:schemeClr val="bg1"/>
                </a:solidFill>
              </a:rPr>
              <a:t>climate</a:t>
            </a:r>
            <a:r>
              <a:rPr lang="es-ES" dirty="0" smtClean="0">
                <a:solidFill>
                  <a:schemeClr val="bg1"/>
                </a:solidFill>
              </a:rPr>
              <a:t> in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temperate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zones</a:t>
            </a:r>
            <a:r>
              <a:rPr lang="es-ES" dirty="0" smtClean="0">
                <a:solidFill>
                  <a:schemeClr val="bg1"/>
                </a:solidFill>
              </a:rPr>
              <a:t>: </a:t>
            </a:r>
          </a:p>
          <a:p>
            <a:pPr lvl="1">
              <a:buFontTx/>
              <a:buChar char="-"/>
            </a:pPr>
            <a:r>
              <a:rPr lang="es-ES" b="1" dirty="0" err="1" smtClean="0">
                <a:solidFill>
                  <a:schemeClr val="bg1"/>
                </a:solidFill>
              </a:rPr>
              <a:t>Oceanic</a:t>
            </a:r>
            <a:endParaRPr lang="es-ES" b="1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es-ES" b="1" dirty="0" err="1" smtClean="0">
                <a:solidFill>
                  <a:schemeClr val="bg1"/>
                </a:solidFill>
              </a:rPr>
              <a:t>Mediterranean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</a:rPr>
              <a:t>Continental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64088" y="2348880"/>
            <a:ext cx="3456384" cy="1988840"/>
          </a:xfrm>
          <a:prstGeom prst="rect">
            <a:avLst/>
          </a:prstGeom>
          <a:solidFill>
            <a:srgbClr val="F729DA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chemeClr val="bg1"/>
              </a:solidFill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</a:rPr>
              <a:t>COLD CLIMATES</a:t>
            </a:r>
          </a:p>
          <a:p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cold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zones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include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area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around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the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poles</a:t>
            </a:r>
            <a:r>
              <a:rPr lang="es-ES" dirty="0" smtClean="0">
                <a:solidFill>
                  <a:schemeClr val="bg1"/>
                </a:solidFill>
              </a:rPr>
              <a:t>,  and </a:t>
            </a:r>
            <a:r>
              <a:rPr lang="es-ES" dirty="0" err="1" smtClean="0">
                <a:solidFill>
                  <a:schemeClr val="bg1"/>
                </a:solidFill>
              </a:rPr>
              <a:t>also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areas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above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altitude</a:t>
            </a:r>
            <a:r>
              <a:rPr lang="es-ES" dirty="0" smtClean="0">
                <a:solidFill>
                  <a:schemeClr val="bg1"/>
                </a:solidFill>
              </a:rPr>
              <a:t> of 2500 metres. </a:t>
            </a:r>
            <a:r>
              <a:rPr lang="es-ES" dirty="0" err="1" smtClean="0">
                <a:solidFill>
                  <a:schemeClr val="bg1"/>
                </a:solidFill>
              </a:rPr>
              <a:t>There</a:t>
            </a:r>
            <a:r>
              <a:rPr lang="es-ES" dirty="0" smtClean="0">
                <a:solidFill>
                  <a:schemeClr val="bg1"/>
                </a:solidFill>
              </a:rPr>
              <a:t> are </a:t>
            </a:r>
            <a:r>
              <a:rPr lang="es-ES" dirty="0" err="1" smtClean="0">
                <a:solidFill>
                  <a:schemeClr val="bg1"/>
                </a:solidFill>
              </a:rPr>
              <a:t>two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types</a:t>
            </a:r>
            <a:r>
              <a:rPr lang="es-ES" dirty="0" smtClean="0">
                <a:solidFill>
                  <a:schemeClr val="bg1"/>
                </a:solidFill>
              </a:rPr>
              <a:t>: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</a:rPr>
              <a:t>Polar</a:t>
            </a:r>
          </a:p>
          <a:p>
            <a:pPr lvl="1">
              <a:buFontTx/>
              <a:buChar char="-"/>
            </a:pPr>
            <a:r>
              <a:rPr lang="es-ES" b="1" dirty="0" smtClean="0">
                <a:solidFill>
                  <a:schemeClr val="bg1"/>
                </a:solidFill>
              </a:rPr>
              <a:t>Mountain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zonodiamant.com/images/atmo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760640" cy="619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Rectángulo"/>
          <p:cNvSpPr/>
          <p:nvPr/>
        </p:nvSpPr>
        <p:spPr>
          <a:xfrm rot="20772708">
            <a:off x="2884782" y="4355901"/>
            <a:ext cx="5818645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Any</a:t>
            </a:r>
            <a:r>
              <a:rPr lang="es-E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questions</a:t>
            </a:r>
            <a:r>
              <a:rPr lang="es-E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s-E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88640"/>
            <a:ext cx="3384376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WHY CLIMOGRAPHS?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899592" y="2204864"/>
            <a:ext cx="7488832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THEY HELP US TO UNDERSTAND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CLIMATES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 QUICKER AND BETTER BY ANALSYING ITS TEMPERATURE AND PRECIPITACION</a:t>
            </a:r>
          </a:p>
          <a:p>
            <a:pPr algn="ctr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635896" y="1268760"/>
            <a:ext cx="2016224" cy="864096"/>
            <a:chOff x="3635896" y="980728"/>
            <a:chExt cx="2016224" cy="864096"/>
          </a:xfrm>
        </p:grpSpPr>
        <p:sp>
          <p:nvSpPr>
            <p:cNvPr id="3" name="2 Rectángulo"/>
            <p:cNvSpPr/>
            <p:nvPr/>
          </p:nvSpPr>
          <p:spPr>
            <a:xfrm>
              <a:off x="3635896" y="980728"/>
              <a:ext cx="2016224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MAIN REASON</a:t>
              </a:r>
              <a:endParaRPr lang="es-ES" b="1" dirty="0"/>
            </a:p>
          </p:txBody>
        </p:sp>
        <p:sp>
          <p:nvSpPr>
            <p:cNvPr id="5" name="4 Flecha abajo"/>
            <p:cNvSpPr/>
            <p:nvPr/>
          </p:nvSpPr>
          <p:spPr>
            <a:xfrm>
              <a:off x="4427984" y="1484784"/>
              <a:ext cx="360040" cy="36004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12 Estrella de 5 puntas"/>
          <p:cNvSpPr/>
          <p:nvPr/>
        </p:nvSpPr>
        <p:spPr>
          <a:xfrm rot="20221650">
            <a:off x="562809" y="3436785"/>
            <a:ext cx="2382371" cy="2448272"/>
          </a:xfrm>
          <a:prstGeom prst="star5">
            <a:avLst/>
          </a:prstGeom>
          <a:blipFill>
            <a:blip r:embed="rId2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25000"/>
                  </a:schemeClr>
                </a:solidFill>
              </a:rPr>
              <a:t>SEVERAL</a:t>
            </a:r>
          </a:p>
          <a:p>
            <a:pPr algn="ctr"/>
            <a:r>
              <a:rPr lang="es-ES" sz="1400" b="1" dirty="0" smtClean="0">
                <a:solidFill>
                  <a:schemeClr val="tx2">
                    <a:lumMod val="25000"/>
                  </a:schemeClr>
                </a:solidFill>
              </a:rPr>
              <a:t>REASONS</a:t>
            </a:r>
            <a:endParaRPr lang="es-ES" sz="1400" b="1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699792" y="4797152"/>
            <a:ext cx="3960440" cy="172819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THEY  ARE VISUAL 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THEY ARE SIMPLE BUT ACCURATE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THEY HELP TO DEVELOPE HIGHER       ORDER THINKING SKILLS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IT IS FUN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6" name="15 Grupo"/>
          <p:cNvGrpSpPr/>
          <p:nvPr/>
        </p:nvGrpSpPr>
        <p:grpSpPr>
          <a:xfrm>
            <a:off x="3635895" y="3429000"/>
            <a:ext cx="2016225" cy="1230682"/>
            <a:chOff x="3635895" y="3429000"/>
            <a:chExt cx="2016225" cy="1230682"/>
          </a:xfrm>
        </p:grpSpPr>
        <p:grpSp>
          <p:nvGrpSpPr>
            <p:cNvPr id="7" name="6 Grupo"/>
            <p:cNvGrpSpPr/>
            <p:nvPr/>
          </p:nvGrpSpPr>
          <p:grpSpPr>
            <a:xfrm>
              <a:off x="3635895" y="3429000"/>
              <a:ext cx="2016225" cy="1230682"/>
              <a:chOff x="4312770" y="1022417"/>
              <a:chExt cx="806490" cy="676875"/>
            </a:xfrm>
          </p:grpSpPr>
          <p:sp>
            <p:nvSpPr>
              <p:cNvPr id="8" name="7 Rectángulo"/>
              <p:cNvSpPr/>
              <p:nvPr/>
            </p:nvSpPr>
            <p:spPr>
              <a:xfrm>
                <a:off x="4312770" y="1022417"/>
                <a:ext cx="806490" cy="2772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b="1" dirty="0"/>
              </a:p>
            </p:txBody>
          </p:sp>
          <p:sp>
            <p:nvSpPr>
              <p:cNvPr id="9" name="8 Flecha abajo"/>
              <p:cNvSpPr/>
              <p:nvPr/>
            </p:nvSpPr>
            <p:spPr>
              <a:xfrm>
                <a:off x="4629606" y="1339252"/>
                <a:ext cx="201622" cy="360040"/>
              </a:xfrm>
              <a:prstGeom prst="downArrow">
                <a:avLst/>
              </a:prstGeom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5" name="14 Rectángulo"/>
            <p:cNvSpPr/>
            <p:nvPr/>
          </p:nvSpPr>
          <p:spPr>
            <a:xfrm>
              <a:off x="3707904" y="3501008"/>
              <a:ext cx="190000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 smtClean="0"/>
                <a:t> OTHER REASONS</a:t>
              </a:r>
              <a:endParaRPr lang="es-ES" b="1" dirty="0"/>
            </a:p>
          </p:txBody>
        </p:sp>
      </p:grpSp>
      <p:pic>
        <p:nvPicPr>
          <p:cNvPr id="14338" name="Picture 2" descr="http://3.bp.blogspot.com/-_UJMten3xrY/TcrPHYgxfzI/AAAAAAAAADM/-So4LKVL2qk/s320/climograma%2Bdiverti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43438">
            <a:off x="251520" y="260648"/>
            <a:ext cx="2619375" cy="1847851"/>
          </a:xfrm>
          <a:prstGeom prst="roundRect">
            <a:avLst>
              <a:gd name="adj" fmla="val 16667"/>
            </a:avLst>
          </a:prstGeom>
          <a:ln w="57150">
            <a:solidFill>
              <a:schemeClr val="accent1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16 Nube"/>
          <p:cNvSpPr/>
          <p:nvPr/>
        </p:nvSpPr>
        <p:spPr>
          <a:xfrm>
            <a:off x="5220072" y="3140968"/>
            <a:ext cx="3744416" cy="2304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AND MOST IMPORTANTLY, THEY CAN BE USED TO INFER CONNECTIONS BETWEEN CLIMATE AND </a:t>
            </a:r>
            <a:r>
              <a:rPr lang="es-ES" b="1" dirty="0" smtClean="0"/>
              <a:t>HUMAN CONDITIONS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build="allAtOnce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987824" y="188640"/>
            <a:ext cx="3384376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CLIMOGRAPH</a:t>
            </a:r>
            <a:endParaRPr lang="es-ES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899592" y="1916832"/>
            <a:ext cx="7488832" cy="1368152"/>
          </a:xfrm>
          <a:prstGeom prst="rect">
            <a:avLst/>
          </a:prstGeom>
          <a:solidFill>
            <a:schemeClr val="accent2"/>
          </a:solidFill>
          <a:ln w="57150" cmpd="dbl">
            <a:solidFill>
              <a:schemeClr val="bg2">
                <a:lumMod val="75000"/>
              </a:schemeClr>
            </a:solidFill>
            <a:prstDash val="sys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CLIMOGRAPH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IS A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GRAPHICAL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RE PRESENTATION OF BASIC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CLIMATIC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PARAMETERS, THAT IS MONTHLY AVERAGE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PRECIPITATION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AT A CERTAIN LOCATION.</a:t>
            </a:r>
            <a:endParaRPr lang="en-US" baseline="30000" dirty="0" smtClean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IT IS USED FOR A QUICK-VIEW OF THE CLIMATE OF A LOCATION.</a:t>
            </a:r>
            <a:endParaRPr lang="es-ES" dirty="0">
              <a:solidFill>
                <a:schemeClr val="bg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3851920" y="980728"/>
            <a:ext cx="1584176" cy="792088"/>
            <a:chOff x="3851920" y="980728"/>
            <a:chExt cx="1584176" cy="792088"/>
          </a:xfrm>
        </p:grpSpPr>
        <p:sp>
          <p:nvSpPr>
            <p:cNvPr id="3" name="2 Rectángulo"/>
            <p:cNvSpPr/>
            <p:nvPr/>
          </p:nvSpPr>
          <p:spPr>
            <a:xfrm>
              <a:off x="3851920" y="980728"/>
              <a:ext cx="1584176" cy="4320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DEFINITION</a:t>
              </a:r>
              <a:endParaRPr lang="es-ES" b="1" dirty="0"/>
            </a:p>
          </p:txBody>
        </p:sp>
        <p:sp>
          <p:nvSpPr>
            <p:cNvPr id="5" name="4 Flecha abajo"/>
            <p:cNvSpPr/>
            <p:nvPr/>
          </p:nvSpPr>
          <p:spPr>
            <a:xfrm>
              <a:off x="4427984" y="1412776"/>
              <a:ext cx="360040" cy="360040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028" name="Picture 4" descr="http://www.fichasinfantiles.com/wp-content/uploads/HLIC/85b48a6f4c7c5339a02e3f8bc0f61e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1524000" cy="1524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1 Elipse"/>
          <p:cNvSpPr/>
          <p:nvPr/>
        </p:nvSpPr>
        <p:spPr>
          <a:xfrm rot="20685071">
            <a:off x="-41843" y="3782425"/>
            <a:ext cx="2880320" cy="14401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LEARN HOW TO CONSTRUCT A CLIMOGRAPH</a:t>
            </a:r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0" y="5085184"/>
            <a:ext cx="2880320" cy="14401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LEARN HOW TO READ AND ANALYSE CLIMOGRAPHS</a:t>
            </a:r>
            <a:endParaRPr lang="es-ES" dirty="0"/>
          </a:p>
        </p:txBody>
      </p:sp>
      <p:sp>
        <p:nvSpPr>
          <p:cNvPr id="14" name="13 Elipse"/>
          <p:cNvSpPr/>
          <p:nvPr/>
        </p:nvSpPr>
        <p:spPr>
          <a:xfrm>
            <a:off x="2267744" y="5417840"/>
            <a:ext cx="2880320" cy="14401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UNDERSTAND THE MAIN CLIMATES  OF THE WORLD</a:t>
            </a:r>
            <a:endParaRPr lang="es-ES" dirty="0"/>
          </a:p>
        </p:txBody>
      </p:sp>
      <p:sp>
        <p:nvSpPr>
          <p:cNvPr id="15" name="14 Elipse"/>
          <p:cNvSpPr/>
          <p:nvPr/>
        </p:nvSpPr>
        <p:spPr>
          <a:xfrm>
            <a:off x="4499992" y="4653136"/>
            <a:ext cx="2880320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LINK THEM TO THE MAIN LANDSCAPES</a:t>
            </a:r>
            <a:endParaRPr lang="es-ES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3707904" y="4365104"/>
            <a:ext cx="2160240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STUDENTS WILL… </a:t>
            </a:r>
            <a:endParaRPr lang="es-ES" b="1" dirty="0"/>
          </a:p>
        </p:txBody>
      </p:sp>
      <p:sp>
        <p:nvSpPr>
          <p:cNvPr id="18" name="17 Elipse"/>
          <p:cNvSpPr/>
          <p:nvPr/>
        </p:nvSpPr>
        <p:spPr>
          <a:xfrm rot="20582482">
            <a:off x="6214751" y="5292629"/>
            <a:ext cx="3118346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TRY TO DISCERN HOW THE CLIMATE IMPACT THE HUMAN CONDITIONS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2771800" y="3429000"/>
            <a:ext cx="3960440" cy="936104"/>
            <a:chOff x="3967132" y="1022417"/>
            <a:chExt cx="1584176" cy="541955"/>
          </a:xfrm>
        </p:grpSpPr>
        <p:sp>
          <p:nvSpPr>
            <p:cNvPr id="8" name="7 Rectángulo"/>
            <p:cNvSpPr/>
            <p:nvPr/>
          </p:nvSpPr>
          <p:spPr>
            <a:xfrm>
              <a:off x="3967132" y="1022417"/>
              <a:ext cx="1584176" cy="33351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/>
                <a:t>WHAT ARE OUR LEARNING OBJECTIVES?</a:t>
              </a:r>
              <a:endParaRPr lang="es-ES" b="1" dirty="0"/>
            </a:p>
          </p:txBody>
        </p:sp>
        <p:sp>
          <p:nvSpPr>
            <p:cNvPr id="9" name="8 Flecha abajo"/>
            <p:cNvSpPr/>
            <p:nvPr/>
          </p:nvSpPr>
          <p:spPr>
            <a:xfrm>
              <a:off x="4687212" y="1355928"/>
              <a:ext cx="144016" cy="208444"/>
            </a:xfrm>
            <a:prstGeom prst="downArrow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7" grpI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2.bp.blogspot.com/-J6e2J-n-fGY/T19sUmy27SI/AAAAAAAABgU/N3QINY_3ZIw/s1600/DSC_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07875"/>
            <a:ext cx="6457950" cy="43053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2" name="21 Rectángulo"/>
          <p:cNvSpPr/>
          <p:nvPr/>
        </p:nvSpPr>
        <p:spPr>
          <a:xfrm rot="21429913">
            <a:off x="1286537" y="4476596"/>
            <a:ext cx="4538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MATERIALS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5" name="24 Grupo"/>
          <p:cNvGrpSpPr/>
          <p:nvPr/>
        </p:nvGrpSpPr>
        <p:grpSpPr>
          <a:xfrm rot="21017115">
            <a:off x="507941" y="279876"/>
            <a:ext cx="3528392" cy="2485556"/>
            <a:chOff x="683568" y="476672"/>
            <a:chExt cx="3528392" cy="2485556"/>
          </a:xfrm>
        </p:grpSpPr>
        <p:pic>
          <p:nvPicPr>
            <p:cNvPr id="13314" name="Picture 2" descr="http://www.cuandoerachamo.com/wp-content/uploads/2010/07/papel_milimetrad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476672"/>
              <a:ext cx="3528392" cy="248555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22 CuadroTexto"/>
            <p:cNvSpPr txBox="1"/>
            <p:nvPr/>
          </p:nvSpPr>
          <p:spPr>
            <a:xfrm>
              <a:off x="1259632" y="2492896"/>
              <a:ext cx="2088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180256"/>
                  </a:solidFill>
                </a:rPr>
                <a:t>GRAPH PAPER</a:t>
              </a:r>
              <a:endParaRPr lang="es-ES" b="1" dirty="0">
                <a:solidFill>
                  <a:srgbClr val="180256"/>
                </a:solidFill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 rot="423764">
            <a:off x="4023856" y="532053"/>
            <a:ext cx="2664296" cy="2448272"/>
            <a:chOff x="4572000" y="476672"/>
            <a:chExt cx="2664296" cy="2448272"/>
          </a:xfrm>
        </p:grpSpPr>
        <p:pic>
          <p:nvPicPr>
            <p:cNvPr id="13316" name="Picture 4" descr="http://www.regalopublicidad.com/fotos/Boligrafos_Mecheros/Set-con-goma-sacapuntas-regla-y-3-lapices--SG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476672"/>
              <a:ext cx="2664296" cy="24482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23 CuadroTexto"/>
            <p:cNvSpPr txBox="1"/>
            <p:nvPr/>
          </p:nvSpPr>
          <p:spPr>
            <a:xfrm>
              <a:off x="4644008" y="2348880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180256"/>
                  </a:solidFill>
                </a:rPr>
                <a:t>PENCIL, RULER, ERASER</a:t>
              </a:r>
              <a:endParaRPr lang="es-ES" b="1" dirty="0"/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5659093" y="2772659"/>
            <a:ext cx="3656719" cy="2581276"/>
            <a:chOff x="5659093" y="2772659"/>
            <a:chExt cx="3656719" cy="2581276"/>
          </a:xfrm>
        </p:grpSpPr>
        <p:pic>
          <p:nvPicPr>
            <p:cNvPr id="13318" name="Picture 6" descr="http://www.quesabesde.com/camdig/articulos/131-lapices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21160219">
              <a:off x="5659093" y="2772659"/>
              <a:ext cx="3345415" cy="25812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26 CuadroTexto"/>
            <p:cNvSpPr txBox="1"/>
            <p:nvPr/>
          </p:nvSpPr>
          <p:spPr>
            <a:xfrm rot="21118991">
              <a:off x="5828937" y="4906558"/>
              <a:ext cx="3486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180256"/>
                  </a:solidFill>
                </a:rPr>
                <a:t>COLOUR PENCILS, RED AND BLUE</a:t>
              </a:r>
              <a:endParaRPr lang="es-ES" b="1" dirty="0">
                <a:solidFill>
                  <a:srgbClr val="180256"/>
                </a:solidFill>
              </a:endParaRPr>
            </a:p>
          </p:txBody>
        </p:sp>
      </p:grpSp>
      <p:sp>
        <p:nvSpPr>
          <p:cNvPr id="28" name="27 Flecha derecha"/>
          <p:cNvSpPr/>
          <p:nvPr/>
        </p:nvSpPr>
        <p:spPr>
          <a:xfrm rot="14204157">
            <a:off x="6268356" y="4081524"/>
            <a:ext cx="1872401" cy="2201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derecha"/>
          <p:cNvSpPr/>
          <p:nvPr/>
        </p:nvSpPr>
        <p:spPr>
          <a:xfrm rot="14204157">
            <a:off x="8129821" y="4416437"/>
            <a:ext cx="814452" cy="199411"/>
          </a:xfrm>
          <a:prstGeom prst="rightArrow">
            <a:avLst>
              <a:gd name="adj1" fmla="val 50000"/>
              <a:gd name="adj2" fmla="val 4250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4" name="33 Grupo"/>
          <p:cNvGrpSpPr/>
          <p:nvPr/>
        </p:nvGrpSpPr>
        <p:grpSpPr>
          <a:xfrm>
            <a:off x="2081330" y="2594515"/>
            <a:ext cx="2952328" cy="2952328"/>
            <a:chOff x="2081330" y="2594515"/>
            <a:chExt cx="2952328" cy="2952328"/>
          </a:xfrm>
        </p:grpSpPr>
        <p:pic>
          <p:nvPicPr>
            <p:cNvPr id="13320" name="Picture 8" descr="http://articomic.com/1100130-2617-thickbox/boligrafo-pilot-g-tec-c4-color-negr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444298">
              <a:off x="2081330" y="2594515"/>
              <a:ext cx="2952328" cy="2952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32 CuadroTexto"/>
            <p:cNvSpPr txBox="1"/>
            <p:nvPr/>
          </p:nvSpPr>
          <p:spPr>
            <a:xfrm rot="20959044">
              <a:off x="2570040" y="4359447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180256"/>
                  </a:solidFill>
                </a:rPr>
                <a:t>BLACK FELT-TIP PEN </a:t>
              </a:r>
              <a:endParaRPr lang="es-ES" b="1" dirty="0">
                <a:solidFill>
                  <a:srgbClr val="180256"/>
                </a:solidFill>
              </a:endParaRPr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5868144" y="5445224"/>
            <a:ext cx="26538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AND…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  <p:bldP spid="30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79512" y="188640"/>
            <a:ext cx="84484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SEVERAL HANDOUTS:</a:t>
            </a:r>
            <a:endParaRPr lang="es-E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611560" y="1556792"/>
            <a:ext cx="3311268" cy="4374036"/>
            <a:chOff x="611560" y="1556792"/>
            <a:chExt cx="3311268" cy="4374036"/>
          </a:xfrm>
        </p:grpSpPr>
        <p:grpSp>
          <p:nvGrpSpPr>
            <p:cNvPr id="22" name="21 Grupo"/>
            <p:cNvGrpSpPr/>
            <p:nvPr/>
          </p:nvGrpSpPr>
          <p:grpSpPr>
            <a:xfrm>
              <a:off x="611560" y="1556792"/>
              <a:ext cx="3311268" cy="4374036"/>
              <a:chOff x="649652" y="1791843"/>
              <a:chExt cx="3311268" cy="4374036"/>
            </a:xfrm>
          </p:grpSpPr>
          <p:pic>
            <p:nvPicPr>
              <p:cNvPr id="1025" name="Picture 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1052065">
                <a:off x="649652" y="1791843"/>
                <a:ext cx="3311268" cy="43740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1" name="20 CuadroTexto"/>
              <p:cNvSpPr txBox="1"/>
              <p:nvPr/>
            </p:nvSpPr>
            <p:spPr>
              <a:xfrm rot="21357254">
                <a:off x="1207367" y="4738864"/>
                <a:ext cx="2452999" cy="646331"/>
              </a:xfrm>
              <a:prstGeom prst="rect">
                <a:avLst/>
              </a:prstGeom>
              <a:noFill/>
              <a:ln w="38100">
                <a:solidFill>
                  <a:schemeClr val="bg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>
                    <a:solidFill>
                      <a:srgbClr val="180256"/>
                    </a:solidFill>
                  </a:rPr>
                  <a:t>DATA FOR MAKING CLIMOGRAPHS</a:t>
                </a:r>
                <a:endParaRPr lang="es-ES" b="1" dirty="0">
                  <a:solidFill>
                    <a:srgbClr val="180256"/>
                  </a:solidFill>
                </a:endParaRPr>
              </a:p>
            </p:txBody>
          </p:sp>
        </p:grpSp>
        <p:pic>
          <p:nvPicPr>
            <p:cNvPr id="1028" name="Picture 4" descr="http://www.sovafil.es/Imagenes/Congreso-1908/Matasellos1908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99592" y="4869160"/>
              <a:ext cx="864096" cy="864096"/>
            </a:xfrm>
            <a:prstGeom prst="rect">
              <a:avLst/>
            </a:prstGeom>
            <a:noFill/>
          </p:spPr>
        </p:pic>
      </p:grpSp>
      <p:grpSp>
        <p:nvGrpSpPr>
          <p:cNvPr id="27" name="26 Grupo"/>
          <p:cNvGrpSpPr/>
          <p:nvPr/>
        </p:nvGrpSpPr>
        <p:grpSpPr>
          <a:xfrm>
            <a:off x="2915816" y="1412776"/>
            <a:ext cx="3208176" cy="4653649"/>
            <a:chOff x="2915816" y="1412776"/>
            <a:chExt cx="3208176" cy="46536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5816" y="1412776"/>
              <a:ext cx="3208176" cy="46536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" name="23 CuadroTexto"/>
            <p:cNvSpPr txBox="1"/>
            <p:nvPr/>
          </p:nvSpPr>
          <p:spPr>
            <a:xfrm rot="328347">
              <a:off x="3198423" y="4383770"/>
              <a:ext cx="2894660" cy="646331"/>
            </a:xfrm>
            <a:prstGeom prst="rect">
              <a:avLst/>
            </a:prstGeom>
            <a:noFill/>
            <a:ln w="38100">
              <a:solidFill>
                <a:schemeClr val="bg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rgbClr val="180256"/>
                  </a:solidFill>
                </a:rPr>
                <a:t>CONSTRUCTION AND ANALYSIS OF CLIMOGRAPHS</a:t>
              </a:r>
              <a:endParaRPr lang="es-ES" b="1" dirty="0">
                <a:solidFill>
                  <a:srgbClr val="180256"/>
                </a:solidFill>
              </a:endParaRPr>
            </a:p>
          </p:txBody>
        </p:sp>
        <p:pic>
          <p:nvPicPr>
            <p:cNvPr id="26" name="Picture 4" descr="http://www.sovafil.es/Imagenes/Congreso-1908/Matasellos1908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4005064"/>
              <a:ext cx="864096" cy="864096"/>
            </a:xfrm>
            <a:prstGeom prst="rect">
              <a:avLst/>
            </a:prstGeom>
            <a:noFill/>
          </p:spPr>
        </p:pic>
      </p:grpSp>
      <p:grpSp>
        <p:nvGrpSpPr>
          <p:cNvPr id="32" name="31 Grupo"/>
          <p:cNvGrpSpPr/>
          <p:nvPr/>
        </p:nvGrpSpPr>
        <p:grpSpPr>
          <a:xfrm>
            <a:off x="5292080" y="1431008"/>
            <a:ext cx="3287999" cy="4878798"/>
            <a:chOff x="5292080" y="1431008"/>
            <a:chExt cx="3287999" cy="48787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606825">
              <a:off x="5480338" y="1431008"/>
              <a:ext cx="3099741" cy="48787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29 Rectángulo"/>
            <p:cNvSpPr/>
            <p:nvPr/>
          </p:nvSpPr>
          <p:spPr>
            <a:xfrm rot="21248394">
              <a:off x="5292080" y="5229200"/>
              <a:ext cx="2790056" cy="369332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s-ES" b="1" dirty="0" smtClean="0">
                  <a:solidFill>
                    <a:srgbClr val="180256"/>
                  </a:solidFill>
                </a:rPr>
                <a:t>CLIMOGRAPHS EXAMPLES</a:t>
              </a:r>
              <a:endParaRPr lang="es-ES" b="1" dirty="0">
                <a:solidFill>
                  <a:srgbClr val="180256"/>
                </a:solidFill>
              </a:endParaRPr>
            </a:p>
          </p:txBody>
        </p:sp>
        <p:pic>
          <p:nvPicPr>
            <p:cNvPr id="31" name="Picture 4" descr="http://www.sovafil.es/Imagenes/Congreso-1908/Matasellos1908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8304" y="4797152"/>
              <a:ext cx="864096" cy="864096"/>
            </a:xfrm>
            <a:prstGeom prst="rect">
              <a:avLst/>
            </a:prstGeom>
            <a:noFill/>
          </p:spPr>
        </p:pic>
      </p:grpSp>
      <p:grpSp>
        <p:nvGrpSpPr>
          <p:cNvPr id="38" name="37 Grupo"/>
          <p:cNvGrpSpPr/>
          <p:nvPr/>
        </p:nvGrpSpPr>
        <p:grpSpPr>
          <a:xfrm>
            <a:off x="2195736" y="1268760"/>
            <a:ext cx="3672408" cy="5120595"/>
            <a:chOff x="2195736" y="1268760"/>
            <a:chExt cx="3672408" cy="5120595"/>
          </a:xfrm>
        </p:grpSpPr>
        <p:grpSp>
          <p:nvGrpSpPr>
            <p:cNvPr id="36" name="35 Grupo"/>
            <p:cNvGrpSpPr/>
            <p:nvPr/>
          </p:nvGrpSpPr>
          <p:grpSpPr>
            <a:xfrm>
              <a:off x="2195736" y="1268760"/>
              <a:ext cx="3672408" cy="5120595"/>
              <a:chOff x="1691680" y="1310336"/>
              <a:chExt cx="3672408" cy="5120595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691680" y="1310336"/>
                <a:ext cx="3672408" cy="512059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4" name="33 Rectángulo"/>
              <p:cNvSpPr/>
              <p:nvPr/>
            </p:nvSpPr>
            <p:spPr>
              <a:xfrm>
                <a:off x="2411760" y="5157192"/>
                <a:ext cx="2220682" cy="369332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ES" b="1" dirty="0" smtClean="0">
                    <a:solidFill>
                      <a:srgbClr val="180256"/>
                    </a:solidFill>
                  </a:rPr>
                  <a:t>CLIMATES OUTLINE</a:t>
                </a:r>
                <a:endParaRPr lang="es-ES" b="1" dirty="0">
                  <a:solidFill>
                    <a:srgbClr val="180256"/>
                  </a:solidFill>
                </a:endParaRPr>
              </a:p>
            </p:txBody>
          </p:sp>
        </p:grpSp>
        <p:pic>
          <p:nvPicPr>
            <p:cNvPr id="37" name="Picture 4" descr="http://www.sovafil.es/Imagenes/Congreso-1908/Matasellos1908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4725144"/>
              <a:ext cx="864096" cy="8640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24 Grupo"/>
          <p:cNvGrpSpPr/>
          <p:nvPr/>
        </p:nvGrpSpPr>
        <p:grpSpPr>
          <a:xfrm>
            <a:off x="2123728" y="1124744"/>
            <a:ext cx="6696744" cy="5328592"/>
            <a:chOff x="2123728" y="1124744"/>
            <a:chExt cx="6696744" cy="5328592"/>
          </a:xfrm>
        </p:grpSpPr>
        <p:sp>
          <p:nvSpPr>
            <p:cNvPr id="20" name="19 Llamada de flecha a la derecha"/>
            <p:cNvSpPr/>
            <p:nvPr/>
          </p:nvSpPr>
          <p:spPr>
            <a:xfrm>
              <a:off x="2123728" y="1124744"/>
              <a:ext cx="6696744" cy="5328592"/>
            </a:xfrm>
            <a:prstGeom prst="rightArrowCallou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2195736" y="1196752"/>
              <a:ext cx="4176464" cy="507831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s-ES" sz="3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WHAT CAN TEMPERATURE</a:t>
              </a:r>
            </a:p>
            <a:p>
              <a:pPr algn="ctr"/>
              <a:r>
                <a:rPr lang="es-ES" sz="36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AND PRECIPITATION INFORMATION</a:t>
              </a:r>
            </a:p>
            <a:p>
              <a:pPr algn="ctr"/>
              <a:r>
                <a:rPr lang="es-ES" sz="3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TELL US ABOUT </a:t>
              </a:r>
            </a:p>
            <a:p>
              <a:pPr algn="ctr"/>
              <a:r>
                <a:rPr lang="es-ES" sz="3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THE WAY PEOPLE LIVE IN </a:t>
              </a:r>
            </a:p>
            <a:p>
              <a:pPr algn="ctr"/>
              <a:r>
                <a:rPr lang="es-ES" sz="36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DIFFERENT LOCATIONS…?</a:t>
              </a:r>
              <a:endParaRPr lang="es-ES" sz="36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24" name="23 Elipse"/>
          <p:cNvSpPr/>
          <p:nvPr/>
        </p:nvSpPr>
        <p:spPr>
          <a:xfrm rot="19984759">
            <a:off x="58565" y="748462"/>
            <a:ext cx="4033612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OPENING QUESTION </a:t>
            </a:r>
            <a:endParaRPr lang="es-ES" sz="2400" dirty="0"/>
          </a:p>
        </p:txBody>
      </p:sp>
      <p:sp>
        <p:nvSpPr>
          <p:cNvPr id="26" name="25 Rectángulo redondeado"/>
          <p:cNvSpPr/>
          <p:nvPr/>
        </p:nvSpPr>
        <p:spPr>
          <a:xfrm>
            <a:off x="6804248" y="5805264"/>
            <a:ext cx="2160240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4 MINUTES TO DISCUSS IN GROPUS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Elipse"/>
          <p:cNvSpPr/>
          <p:nvPr/>
        </p:nvSpPr>
        <p:spPr>
          <a:xfrm rot="19984759">
            <a:off x="58565" y="748462"/>
            <a:ext cx="4033612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SOME POSSIBLE ANSWERS…. 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2699792" y="19888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91680" y="1556792"/>
            <a:ext cx="6984776" cy="5112568"/>
            <a:chOff x="1979712" y="1484784"/>
            <a:chExt cx="6408712" cy="5112568"/>
          </a:xfrm>
        </p:grpSpPr>
        <p:sp>
          <p:nvSpPr>
            <p:cNvPr id="9" name="8 Multidocumento"/>
            <p:cNvSpPr/>
            <p:nvPr/>
          </p:nvSpPr>
          <p:spPr>
            <a:xfrm>
              <a:off x="1979712" y="1484784"/>
              <a:ext cx="6408712" cy="5112568"/>
            </a:xfrm>
            <a:prstGeom prst="flowChartMultidocumen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800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2411760" y="2226344"/>
              <a:ext cx="54726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es-ES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POPULATION DISTRIBUTION: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s-ES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FERTILE AREAS AR MORE POPULATED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s-ES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DESERT AREAS ARE UNINHABITED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s-ES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HUMID AREAS ARE UNINHABITED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s-ES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POLAR REGIONS ARE UNINHABITED</a:t>
              </a:r>
            </a:p>
            <a:p>
              <a:pPr>
                <a:buFont typeface="Wingdings" pitchFamily="2" charset="2"/>
                <a:buChar char="q"/>
              </a:pPr>
              <a:r>
                <a:rPr lang="es-ES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ECONOMIC DEVELOPMENT: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s-ES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FERTILE AREAS ARE USALLY MORE DEVELOPED</a:t>
              </a:r>
            </a:p>
            <a:p>
              <a:pPr lvl="1">
                <a:buFont typeface="Wingdings" pitchFamily="2" charset="2"/>
                <a:buChar char="q"/>
              </a:pPr>
              <a:r>
                <a:rPr lang="es-ES" sz="2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DRY, COLD AND HUMID AREAS ARE USUALLY POORER</a:t>
              </a:r>
            </a:p>
            <a:p>
              <a:pPr>
                <a:buFont typeface="Wingdings" pitchFamily="2" charset="2"/>
                <a:buChar char="q"/>
              </a:pPr>
              <a:endParaRPr lang="es-E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699792" y="19888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47421" y="332656"/>
            <a:ext cx="5431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TO FOLLOW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http://www.saodomingos.ind.br/produtos/impresso/2012/fotos/tudo/6660-5%20-%20papel%20milimet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207845" cy="4212468"/>
          </a:xfrm>
          <a:prstGeom prst="rect">
            <a:avLst/>
          </a:prstGeom>
          <a:noFill/>
        </p:spPr>
      </p:pic>
      <p:sp>
        <p:nvSpPr>
          <p:cNvPr id="11" name="10 Bisel"/>
          <p:cNvSpPr/>
          <p:nvPr/>
        </p:nvSpPr>
        <p:spPr>
          <a:xfrm>
            <a:off x="1115616" y="5733256"/>
            <a:ext cx="7200800" cy="936104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latin typeface="Aharoni" pitchFamily="2" charset="-79"/>
                <a:cs typeface="Aharoni" pitchFamily="2" charset="-79"/>
              </a:rPr>
              <a:t>1.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On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a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piece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of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graph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paper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draw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a horizontal axis,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centered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on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sheet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It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represents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months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of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latin typeface="Aharoni" pitchFamily="2" charset="-79"/>
                <a:cs typeface="Aharoni" pitchFamily="2" charset="-79"/>
              </a:rPr>
              <a:t>year</a:t>
            </a:r>
            <a:r>
              <a:rPr lang="es-ES" dirty="0" smtClean="0">
                <a:latin typeface="Aharoni" pitchFamily="2" charset="-79"/>
                <a:cs typeface="Aharoni" pitchFamily="2" charset="-79"/>
              </a:rPr>
              <a:t>. 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491880" y="4797152"/>
            <a:ext cx="2448272" cy="0"/>
          </a:xfrm>
          <a:prstGeom prst="line">
            <a:avLst/>
          </a:prstGeom>
          <a:ln w="38100">
            <a:solidFill>
              <a:srgbClr val="180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370790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239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13995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35597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49999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716016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71601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4932040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148064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14806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5364088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536408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558011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57241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3419872" y="479715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180256"/>
                </a:solidFill>
              </a:rPr>
              <a:t>E  F  M A  M  J  JL A  S  O N  D </a:t>
            </a:r>
            <a:endParaRPr lang="es-ES" sz="1600" b="1" dirty="0">
              <a:solidFill>
                <a:srgbClr val="1802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699792" y="19888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47421" y="332656"/>
            <a:ext cx="5431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STEPS TO FOLLOW</a:t>
            </a:r>
            <a:endParaRPr lang="es-E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 descr="http://www.saodomingos.ind.br/produtos/impresso/2012/fotos/tudo/6660-5%20-%20papel%20milimetr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6207845" cy="4212468"/>
          </a:xfrm>
          <a:prstGeom prst="rect">
            <a:avLst/>
          </a:prstGeom>
          <a:noFill/>
        </p:spPr>
      </p:pic>
      <p:sp>
        <p:nvSpPr>
          <p:cNvPr id="11" name="10 Bisel"/>
          <p:cNvSpPr/>
          <p:nvPr/>
        </p:nvSpPr>
        <p:spPr>
          <a:xfrm>
            <a:off x="1115616" y="5805264"/>
            <a:ext cx="7200800" cy="980728"/>
          </a:xfrm>
          <a:prstGeom prst="beve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2.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Draw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two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vertical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lines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values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are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marked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along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line in 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regular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increments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Depending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on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amount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precipitation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you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decide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intervals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(5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10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" b="1" dirty="0" err="1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even</a:t>
            </a:r>
            <a:r>
              <a:rPr lang="es-ES" b="1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20…).</a:t>
            </a:r>
            <a:endParaRPr lang="es-ES" b="1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3491880" y="4797152"/>
            <a:ext cx="2448272" cy="0"/>
          </a:xfrm>
          <a:prstGeom prst="line">
            <a:avLst/>
          </a:prstGeom>
          <a:ln w="38100">
            <a:solidFill>
              <a:srgbClr val="180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370790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9239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13995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435597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449999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>
            <a:off x="4716016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716016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4932040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148064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5148064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5364088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536408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>
            <a:off x="5580112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5724128" y="479715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CuadroTexto"/>
          <p:cNvSpPr txBox="1"/>
          <p:nvPr/>
        </p:nvSpPr>
        <p:spPr>
          <a:xfrm>
            <a:off x="3419872" y="4797152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180256"/>
                </a:solidFill>
              </a:rPr>
              <a:t>E  F  M A  M  J  JL A  S  O N  D </a:t>
            </a:r>
            <a:endParaRPr lang="es-ES" sz="1600" b="1" dirty="0">
              <a:solidFill>
                <a:srgbClr val="180256"/>
              </a:solidFill>
            </a:endParaRPr>
          </a:p>
        </p:txBody>
      </p:sp>
      <p:grpSp>
        <p:nvGrpSpPr>
          <p:cNvPr id="2" name="100 Grupo"/>
          <p:cNvGrpSpPr/>
          <p:nvPr/>
        </p:nvGrpSpPr>
        <p:grpSpPr>
          <a:xfrm rot="5400000">
            <a:off x="2231740" y="3537012"/>
            <a:ext cx="2448272" cy="72008"/>
            <a:chOff x="1763688" y="2924944"/>
            <a:chExt cx="2448272" cy="72008"/>
          </a:xfrm>
        </p:grpSpPr>
        <p:cxnSp>
          <p:nvCxnSpPr>
            <p:cNvPr id="77" name="76 Conector recto"/>
            <p:cNvCxnSpPr/>
            <p:nvPr/>
          </p:nvCxnSpPr>
          <p:spPr>
            <a:xfrm>
              <a:off x="1763688" y="2924944"/>
              <a:ext cx="2448272" cy="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80 Conector recto"/>
            <p:cNvCxnSpPr/>
            <p:nvPr/>
          </p:nvCxnSpPr>
          <p:spPr>
            <a:xfrm>
              <a:off x="262778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81 Conector recto"/>
            <p:cNvCxnSpPr/>
            <p:nvPr/>
          </p:nvCxnSpPr>
          <p:spPr>
            <a:xfrm>
              <a:off x="277180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>
            <a:xfrm>
              <a:off x="298782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"/>
            <p:cNvCxnSpPr/>
            <p:nvPr/>
          </p:nvCxnSpPr>
          <p:spPr>
            <a:xfrm>
              <a:off x="3203848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84 Conector recto"/>
            <p:cNvCxnSpPr/>
            <p:nvPr/>
          </p:nvCxnSpPr>
          <p:spPr>
            <a:xfrm>
              <a:off x="341987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85 Conector recto"/>
            <p:cNvCxnSpPr/>
            <p:nvPr/>
          </p:nvCxnSpPr>
          <p:spPr>
            <a:xfrm>
              <a:off x="363589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/>
            <p:nvPr/>
          </p:nvCxnSpPr>
          <p:spPr>
            <a:xfrm>
              <a:off x="385192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87 Conector recto"/>
            <p:cNvCxnSpPr/>
            <p:nvPr/>
          </p:nvCxnSpPr>
          <p:spPr>
            <a:xfrm>
              <a:off x="39959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101 Grupo"/>
          <p:cNvGrpSpPr/>
          <p:nvPr/>
        </p:nvGrpSpPr>
        <p:grpSpPr>
          <a:xfrm rot="16200000">
            <a:off x="4752020" y="3537012"/>
            <a:ext cx="2448272" cy="72008"/>
            <a:chOff x="1763688" y="2924944"/>
            <a:chExt cx="2448272" cy="72008"/>
          </a:xfrm>
        </p:grpSpPr>
        <p:cxnSp>
          <p:nvCxnSpPr>
            <p:cNvPr id="103" name="102 Conector recto"/>
            <p:cNvCxnSpPr/>
            <p:nvPr/>
          </p:nvCxnSpPr>
          <p:spPr>
            <a:xfrm>
              <a:off x="1763688" y="2924944"/>
              <a:ext cx="2448272" cy="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103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106 Conector recto"/>
            <p:cNvCxnSpPr/>
            <p:nvPr/>
          </p:nvCxnSpPr>
          <p:spPr>
            <a:xfrm>
              <a:off x="262778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107 Conector recto"/>
            <p:cNvCxnSpPr/>
            <p:nvPr/>
          </p:nvCxnSpPr>
          <p:spPr>
            <a:xfrm>
              <a:off x="277180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>
              <a:off x="2987824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>
              <a:off x="3203848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110 Conector recto"/>
            <p:cNvCxnSpPr/>
            <p:nvPr/>
          </p:nvCxnSpPr>
          <p:spPr>
            <a:xfrm>
              <a:off x="341987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111 Conector recto"/>
            <p:cNvCxnSpPr/>
            <p:nvPr/>
          </p:nvCxnSpPr>
          <p:spPr>
            <a:xfrm>
              <a:off x="363589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112 Conector recto"/>
            <p:cNvCxnSpPr/>
            <p:nvPr/>
          </p:nvCxnSpPr>
          <p:spPr>
            <a:xfrm>
              <a:off x="385192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113 Conector recto"/>
            <p:cNvCxnSpPr/>
            <p:nvPr/>
          </p:nvCxnSpPr>
          <p:spPr>
            <a:xfrm>
              <a:off x="39959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100 Grupo"/>
          <p:cNvGrpSpPr/>
          <p:nvPr/>
        </p:nvGrpSpPr>
        <p:grpSpPr>
          <a:xfrm rot="5400000">
            <a:off x="3095836" y="5121188"/>
            <a:ext cx="720080" cy="72008"/>
            <a:chOff x="1763688" y="2924944"/>
            <a:chExt cx="720080" cy="72008"/>
          </a:xfrm>
        </p:grpSpPr>
        <p:cxnSp>
          <p:nvCxnSpPr>
            <p:cNvPr id="50" name="49 Conector recto"/>
            <p:cNvCxnSpPr/>
            <p:nvPr/>
          </p:nvCxnSpPr>
          <p:spPr>
            <a:xfrm rot="16200000">
              <a:off x="2123728" y="2564904"/>
              <a:ext cx="0" cy="720080"/>
            </a:xfrm>
            <a:prstGeom prst="line">
              <a:avLst/>
            </a:prstGeom>
            <a:ln w="38100">
              <a:solidFill>
                <a:srgbClr val="1802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>
              <a:off x="1979712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53 Conector recto"/>
            <p:cNvCxnSpPr/>
            <p:nvPr/>
          </p:nvCxnSpPr>
          <p:spPr>
            <a:xfrm>
              <a:off x="2195736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54 Conector recto"/>
            <p:cNvCxnSpPr/>
            <p:nvPr/>
          </p:nvCxnSpPr>
          <p:spPr>
            <a:xfrm>
              <a:off x="2411760" y="2924944"/>
              <a:ext cx="0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64 Bisel"/>
          <p:cNvSpPr/>
          <p:nvPr/>
        </p:nvSpPr>
        <p:spPr>
          <a:xfrm>
            <a:off x="395536" y="1556792"/>
            <a:ext cx="2160240" cy="22322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LEFT</a:t>
            </a:r>
          </a:p>
          <a:p>
            <a:pPr algn="ctr"/>
            <a:r>
              <a:rPr lang="es-ES" sz="1600" b="1" dirty="0" err="1" smtClean="0"/>
              <a:t>Temperatures</a:t>
            </a:r>
            <a:r>
              <a:rPr lang="es-ES" sz="1600" b="1" dirty="0" smtClean="0"/>
              <a:t> </a:t>
            </a:r>
            <a:r>
              <a:rPr lang="es-ES" sz="1600" dirty="0" smtClean="0"/>
              <a:t>are </a:t>
            </a:r>
            <a:r>
              <a:rPr lang="es-ES" sz="1600" dirty="0" err="1" smtClean="0"/>
              <a:t>represented</a:t>
            </a:r>
            <a:r>
              <a:rPr lang="es-ES" sz="1600" dirty="0" smtClean="0"/>
              <a:t>. </a:t>
            </a:r>
            <a:r>
              <a:rPr lang="es-ES" sz="1600" dirty="0" err="1" smtClean="0"/>
              <a:t>If</a:t>
            </a:r>
            <a:r>
              <a:rPr lang="es-ES" sz="1600" dirty="0" smtClean="0"/>
              <a:t> </a:t>
            </a:r>
            <a:r>
              <a:rPr lang="es-ES" sz="1600" dirty="0" err="1" smtClean="0"/>
              <a:t>there</a:t>
            </a:r>
            <a:r>
              <a:rPr lang="es-ES" sz="1600" dirty="0" smtClean="0"/>
              <a:t> are </a:t>
            </a:r>
            <a:r>
              <a:rPr lang="es-ES" sz="1600" dirty="0" err="1" smtClean="0"/>
              <a:t>negative</a:t>
            </a:r>
            <a:r>
              <a:rPr lang="es-ES" sz="1600" dirty="0" smtClean="0"/>
              <a:t> </a:t>
            </a:r>
            <a:r>
              <a:rPr lang="es-ES" sz="1600" dirty="0" err="1" smtClean="0"/>
              <a:t>values</a:t>
            </a:r>
            <a:r>
              <a:rPr lang="es-ES" sz="1600" dirty="0" smtClean="0"/>
              <a:t> </a:t>
            </a:r>
            <a:r>
              <a:rPr lang="es-ES" sz="1600" dirty="0" err="1" smtClean="0"/>
              <a:t>we</a:t>
            </a:r>
            <a:r>
              <a:rPr lang="es-ES" sz="1600" dirty="0" smtClean="0"/>
              <a:t> </a:t>
            </a:r>
            <a:r>
              <a:rPr lang="es-ES" sz="1600" dirty="0" err="1" smtClean="0"/>
              <a:t>must</a:t>
            </a:r>
            <a:r>
              <a:rPr lang="es-ES" sz="1600" dirty="0" smtClean="0"/>
              <a:t> </a:t>
            </a:r>
            <a:r>
              <a:rPr lang="es-ES" sz="1600" dirty="0" err="1" smtClean="0"/>
              <a:t>extend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line </a:t>
            </a:r>
            <a:r>
              <a:rPr lang="es-ES" sz="1600" dirty="0" err="1" smtClean="0"/>
              <a:t>down</a:t>
            </a:r>
            <a:endParaRPr lang="es-ES" sz="16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-1260648" y="50851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0" name="69 CuadroTexto"/>
          <p:cNvSpPr txBox="1"/>
          <p:nvPr/>
        </p:nvSpPr>
        <p:spPr>
          <a:xfrm>
            <a:off x="3203848" y="46531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6012160" y="4653136"/>
            <a:ext cx="216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3131840" y="443711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6012160" y="444814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3131840" y="42210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6012160" y="422108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3131840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30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1" name="90 CuadroTexto"/>
          <p:cNvSpPr txBox="1"/>
          <p:nvPr/>
        </p:nvSpPr>
        <p:spPr>
          <a:xfrm>
            <a:off x="6012160" y="400506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60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3131840" y="37890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3" name="92 CuadroTexto"/>
          <p:cNvSpPr txBox="1"/>
          <p:nvPr/>
        </p:nvSpPr>
        <p:spPr>
          <a:xfrm>
            <a:off x="6012160" y="378904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80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6012160" y="357301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100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5" name="94 CuadroTexto"/>
          <p:cNvSpPr txBox="1"/>
          <p:nvPr/>
        </p:nvSpPr>
        <p:spPr>
          <a:xfrm>
            <a:off x="6012160" y="335699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6" name="95 CuadroTexto"/>
          <p:cNvSpPr txBox="1"/>
          <p:nvPr/>
        </p:nvSpPr>
        <p:spPr>
          <a:xfrm>
            <a:off x="6012160" y="314096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140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7" name="96 CuadroTexto"/>
          <p:cNvSpPr txBox="1"/>
          <p:nvPr/>
        </p:nvSpPr>
        <p:spPr>
          <a:xfrm>
            <a:off x="3059832" y="486916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-10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8" name="97 CuadroTexto"/>
          <p:cNvSpPr txBox="1"/>
          <p:nvPr/>
        </p:nvSpPr>
        <p:spPr>
          <a:xfrm>
            <a:off x="3059832" y="508518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180256"/>
                </a:solidFill>
              </a:rPr>
              <a:t>-20</a:t>
            </a:r>
            <a:endParaRPr lang="es-ES" sz="1200" b="1" dirty="0">
              <a:solidFill>
                <a:srgbClr val="180256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2699792" y="24928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T ºC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0" name="99 CuadroTexto"/>
          <p:cNvSpPr txBox="1"/>
          <p:nvPr/>
        </p:nvSpPr>
        <p:spPr>
          <a:xfrm>
            <a:off x="5940152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 P mm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1" name="100 CuadroTexto"/>
          <p:cNvSpPr txBox="1"/>
          <p:nvPr/>
        </p:nvSpPr>
        <p:spPr>
          <a:xfrm>
            <a:off x="6804248" y="48691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80256"/>
                </a:solidFill>
                <a:latin typeface="Aharoni" pitchFamily="2" charset="-79"/>
                <a:cs typeface="Aharoni" pitchFamily="2" charset="-79"/>
              </a:rPr>
              <a:t>P= 2T</a:t>
            </a:r>
            <a:endParaRPr lang="es-ES" dirty="0">
              <a:solidFill>
                <a:srgbClr val="180256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" name="101 Bisel"/>
          <p:cNvSpPr/>
          <p:nvPr/>
        </p:nvSpPr>
        <p:spPr>
          <a:xfrm>
            <a:off x="6732240" y="1556792"/>
            <a:ext cx="2160240" cy="22322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RIGHT</a:t>
            </a:r>
          </a:p>
          <a:p>
            <a:pPr algn="ctr"/>
            <a:r>
              <a:rPr lang="es-ES" sz="1600" dirty="0" err="1" smtClean="0"/>
              <a:t>Precipitation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represented</a:t>
            </a:r>
            <a:r>
              <a:rPr lang="es-ES" sz="1600" dirty="0" smtClean="0"/>
              <a:t>.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values</a:t>
            </a:r>
            <a:r>
              <a:rPr lang="es-ES" sz="1600" dirty="0" smtClean="0"/>
              <a:t> in </a:t>
            </a:r>
            <a:r>
              <a:rPr lang="es-ES" sz="1600" dirty="0" err="1" smtClean="0"/>
              <a:t>this</a:t>
            </a:r>
            <a:r>
              <a:rPr lang="es-ES" sz="1600" dirty="0" smtClean="0"/>
              <a:t> case are </a:t>
            </a:r>
            <a:r>
              <a:rPr lang="es-ES" sz="1600" dirty="0" err="1" smtClean="0"/>
              <a:t>going</a:t>
            </a:r>
            <a:r>
              <a:rPr lang="es-ES" sz="1600" dirty="0" smtClean="0"/>
              <a:t> </a:t>
            </a:r>
            <a:r>
              <a:rPr lang="es-ES" sz="1600" dirty="0" err="1" smtClean="0"/>
              <a:t>to</a:t>
            </a:r>
            <a:r>
              <a:rPr lang="es-ES" sz="1600" dirty="0" smtClean="0"/>
              <a:t> </a:t>
            </a:r>
            <a:r>
              <a:rPr lang="es-ES" sz="1600" dirty="0" err="1" smtClean="0"/>
              <a:t>be</a:t>
            </a:r>
            <a:r>
              <a:rPr lang="es-ES" sz="1600" dirty="0" smtClean="0"/>
              <a:t> </a:t>
            </a:r>
            <a:r>
              <a:rPr lang="es-ES" sz="1600" dirty="0" err="1" smtClean="0"/>
              <a:t>double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temperature</a:t>
            </a:r>
            <a:endParaRPr lang="es-ES" sz="1600" dirty="0"/>
          </a:p>
        </p:txBody>
      </p:sp>
      <p:sp>
        <p:nvSpPr>
          <p:cNvPr id="115" name="114 Estrella de 7 puntas"/>
          <p:cNvSpPr/>
          <p:nvPr/>
        </p:nvSpPr>
        <p:spPr>
          <a:xfrm rot="902073">
            <a:off x="5746770" y="3233079"/>
            <a:ext cx="3275856" cy="2880320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180256"/>
                </a:solidFill>
              </a:rPr>
              <a:t>MAKE SURE YOUR PRECIPITATIONS ARE DOUBLE YOUR TEMPERATURES</a:t>
            </a:r>
            <a:endParaRPr lang="es-ES" b="1" dirty="0">
              <a:solidFill>
                <a:srgbClr val="180256"/>
              </a:solidFill>
            </a:endParaRPr>
          </a:p>
        </p:txBody>
      </p:sp>
      <p:sp>
        <p:nvSpPr>
          <p:cNvPr id="116" name="115 Almacenamiento de acceso secuencial"/>
          <p:cNvSpPr/>
          <p:nvPr/>
        </p:nvSpPr>
        <p:spPr>
          <a:xfrm>
            <a:off x="4427984" y="2132856"/>
            <a:ext cx="3024336" cy="2664296"/>
          </a:xfrm>
          <a:prstGeom prst="flowChartMagnetic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err="1" smtClean="0"/>
              <a:t>Why</a:t>
            </a:r>
            <a:r>
              <a:rPr lang="es-ES" sz="6000" dirty="0" smtClean="0"/>
              <a:t>?</a:t>
            </a:r>
            <a:endParaRPr lang="es-ES" sz="6000" dirty="0"/>
          </a:p>
        </p:txBody>
      </p:sp>
      <p:sp>
        <p:nvSpPr>
          <p:cNvPr id="118" name="117 Elipse"/>
          <p:cNvSpPr/>
          <p:nvPr/>
        </p:nvSpPr>
        <p:spPr>
          <a:xfrm rot="21415132">
            <a:off x="894405" y="1812377"/>
            <a:ext cx="4010744" cy="29523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way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dry</a:t>
            </a:r>
            <a:r>
              <a:rPr lang="es-ES" dirty="0" smtClean="0"/>
              <a:t> </a:t>
            </a:r>
            <a:r>
              <a:rPr lang="es-ES" dirty="0" err="1" smtClean="0"/>
              <a:t>months</a:t>
            </a:r>
            <a:r>
              <a:rPr lang="es-ES" dirty="0" smtClean="0"/>
              <a:t> (</a:t>
            </a:r>
            <a:r>
              <a:rPr lang="es-ES" dirty="0" err="1" smtClean="0"/>
              <a:t>those</a:t>
            </a:r>
            <a:r>
              <a:rPr lang="es-ES" dirty="0" smtClean="0"/>
              <a:t> </a:t>
            </a:r>
            <a:r>
              <a:rPr lang="es-ES" dirty="0" err="1" smtClean="0"/>
              <a:t>whose</a:t>
            </a:r>
            <a:r>
              <a:rPr lang="es-ES" dirty="0" smtClean="0"/>
              <a:t> </a:t>
            </a:r>
            <a:r>
              <a:rPr lang="es-ES" dirty="0" err="1" smtClean="0"/>
              <a:t>rainfall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appear</a:t>
            </a:r>
            <a:r>
              <a:rPr lang="es-ES" dirty="0" smtClean="0"/>
              <a:t> </a:t>
            </a:r>
            <a:r>
              <a:rPr lang="es-ES" dirty="0" err="1" smtClean="0"/>
              <a:t>below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line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temperature</a:t>
            </a:r>
            <a:r>
              <a:rPr lang="es-ES" dirty="0" smtClean="0"/>
              <a:t>). </a:t>
            </a:r>
          </a:p>
          <a:p>
            <a:pPr algn="ctr"/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will</a:t>
            </a:r>
            <a:r>
              <a:rPr lang="es-ES" dirty="0" smtClean="0"/>
              <a:t> </a:t>
            </a:r>
            <a:r>
              <a:rPr lang="es-ES" dirty="0" err="1" smtClean="0"/>
              <a:t>see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in a </a:t>
            </a:r>
            <a:r>
              <a:rPr lang="es-ES" dirty="0" err="1" smtClean="0"/>
              <a:t>moment</a:t>
            </a:r>
            <a:r>
              <a:rPr lang="es-ES" dirty="0" smtClean="0"/>
              <a:t>….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0" grpId="0"/>
      <p:bldP spid="71" grpId="0"/>
      <p:bldP spid="73" grpId="0"/>
      <p:bldP spid="74" grpId="0"/>
      <p:bldP spid="75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0" grpId="0"/>
      <p:bldP spid="101" grpId="0"/>
      <p:bldP spid="102" grpId="0" animBg="1"/>
      <p:bldP spid="115" grpId="0" animBg="1"/>
      <p:bldP spid="115" grpId="1" animBg="1"/>
      <p:bldP spid="116" grpId="0" build="allAtOnce" animBg="1"/>
      <p:bldP spid="11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4851</TotalTime>
  <Words>954</Words>
  <Application>Microsoft Office PowerPoint</Application>
  <PresentationFormat>Presentación en pantalla (4:3)</PresentationFormat>
  <Paragraphs>209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Centor</dc:creator>
  <cp:lastModifiedBy>Gema Sejas del Piñal</cp:lastModifiedBy>
  <cp:revision>66</cp:revision>
  <dcterms:created xsi:type="dcterms:W3CDTF">2011-11-20T23:44:21Z</dcterms:created>
  <dcterms:modified xsi:type="dcterms:W3CDTF">2018-12-09T23:26:51Z</dcterms:modified>
</cp:coreProperties>
</file>